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sldIdLst>
    <p:sldId id="256" r:id="rId2"/>
    <p:sldId id="257" r:id="rId3"/>
    <p:sldId id="285" r:id="rId4"/>
    <p:sldId id="286" r:id="rId5"/>
    <p:sldId id="272" r:id="rId6"/>
    <p:sldId id="303" r:id="rId7"/>
    <p:sldId id="258" r:id="rId8"/>
    <p:sldId id="284" r:id="rId9"/>
    <p:sldId id="260" r:id="rId10"/>
    <p:sldId id="263" r:id="rId11"/>
    <p:sldId id="261" r:id="rId12"/>
    <p:sldId id="264" r:id="rId13"/>
    <p:sldId id="265" r:id="rId14"/>
    <p:sldId id="287" r:id="rId15"/>
    <p:sldId id="288" r:id="rId16"/>
    <p:sldId id="28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5/13/2020</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5/13/2020</a:t>
            </a:fld>
            <a:endParaRPr lang="en-US" dirty="0"/>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5/13/2020</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5/13/2020</a:t>
            </a:fld>
            <a:endParaRPr lang="en-US" dirty="0"/>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5/13/2020</a:t>
            </a:fld>
            <a:endParaRPr lang="en-US" dirty="0"/>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5/13/2020</a:t>
            </a:fld>
            <a:endParaRPr lang="en-US" dirty="0"/>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5/13/2020</a:t>
            </a:fld>
            <a:endParaRPr lang="en-US" dirty="0"/>
          </a:p>
        </p:txBody>
      </p:sp>
      <p:sp>
        <p:nvSpPr>
          <p:cNvPr id="3" name="Footer Placeholder 2"/>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614919"/>
            <a:ext cx="6172200" cy="713262"/>
          </a:xfrm>
        </p:spPr>
        <p:txBody>
          <a:bodyPr>
            <a:normAutofit/>
          </a:bodyPr>
          <a:lstStyle/>
          <a:p>
            <a:r>
              <a:rPr lang="en-US" dirty="0" smtClean="0">
                <a:solidFill>
                  <a:srgbClr val="C00000"/>
                </a:solidFill>
              </a:rPr>
              <a:t>Jurisprudence-II</a:t>
            </a:r>
            <a:endParaRPr lang="en-US" dirty="0">
              <a:solidFill>
                <a:srgbClr val="C00000"/>
              </a:solidFill>
            </a:endParaRPr>
          </a:p>
        </p:txBody>
      </p:sp>
      <p:sp>
        <p:nvSpPr>
          <p:cNvPr id="3" name="Subtitle 2"/>
          <p:cNvSpPr>
            <a:spLocks noGrp="1"/>
          </p:cNvSpPr>
          <p:nvPr>
            <p:ph type="subTitle" idx="1"/>
          </p:nvPr>
        </p:nvSpPr>
        <p:spPr/>
        <p:txBody>
          <a:bodyPr>
            <a:normAutofit/>
          </a:bodyPr>
          <a:lstStyle/>
          <a:p>
            <a:r>
              <a:rPr lang="en-US" dirty="0" smtClean="0"/>
              <a:t>Khyber Law College </a:t>
            </a:r>
          </a:p>
          <a:p>
            <a:r>
              <a:rPr lang="en-US" dirty="0" smtClean="0"/>
              <a:t>University of Peshawar</a:t>
            </a:r>
          </a:p>
          <a:p>
            <a:endParaRPr lang="en-US" dirty="0" smtClean="0"/>
          </a:p>
          <a:p>
            <a:endParaRPr lang="en-US" dirty="0"/>
          </a:p>
        </p:txBody>
      </p:sp>
      <p:sp>
        <p:nvSpPr>
          <p:cNvPr id="5" name="Rectangle 4"/>
          <p:cNvSpPr/>
          <p:nvPr/>
        </p:nvSpPr>
        <p:spPr>
          <a:xfrm>
            <a:off x="2286000" y="2967335"/>
            <a:ext cx="4572000" cy="923330"/>
          </a:xfrm>
          <a:prstGeom prst="rect">
            <a:avLst/>
          </a:prstGeom>
        </p:spPr>
        <p:txBody>
          <a:bodyPr>
            <a:spAutoFit/>
          </a:bodyPr>
          <a:lstStyle/>
          <a:p>
            <a:r>
              <a:rPr lang="en-US" dirty="0" smtClean="0"/>
              <a:t>Lecture:5</a:t>
            </a:r>
            <a:endParaRPr lang="en-US" dirty="0" smtClean="0"/>
          </a:p>
          <a:p>
            <a:r>
              <a:rPr lang="en-US" dirty="0" smtClean="0"/>
              <a:t>Chapter: </a:t>
            </a:r>
            <a:r>
              <a:rPr lang="en-US" dirty="0" smtClean="0"/>
              <a:t>Property</a:t>
            </a:r>
            <a:endParaRPr lang="en-US" dirty="0" smtClean="0"/>
          </a:p>
          <a:p>
            <a:r>
              <a:rPr lang="en-US" dirty="0" smtClean="0"/>
              <a:t>Semester: 6</a:t>
            </a:r>
            <a:r>
              <a:rPr lang="en-US" baseline="30000" dirty="0" smtClean="0"/>
              <a:t>th</a:t>
            </a:r>
            <a:r>
              <a:rPr lang="en-US" dirty="0" smtClean="0"/>
              <a:t> </a:t>
            </a:r>
            <a:endParaRPr lang="en-US" dirty="0"/>
          </a:p>
        </p:txBody>
      </p:sp>
    </p:spTree>
    <p:extLst>
      <p:ext uri="{BB962C8B-B14F-4D97-AF65-F5344CB8AC3E}">
        <p14:creationId xmlns:p14="http://schemas.microsoft.com/office/powerpoint/2010/main" val="2732024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152400"/>
            <a:ext cx="4191000" cy="427038"/>
          </a:xfrm>
        </p:spPr>
        <p:txBody>
          <a:bodyPr>
            <a:normAutofit fontScale="90000"/>
          </a:bodyPr>
          <a:lstStyle/>
          <a:p>
            <a:r>
              <a:rPr lang="en-US" sz="3100" b="1" dirty="0" smtClean="0">
                <a:solidFill>
                  <a:srgbClr val="C00000"/>
                </a:solidFill>
              </a:rPr>
              <a:t>Kinds of property …</a:t>
            </a:r>
            <a:endParaRPr lang="en-US" sz="3600" b="1" dirty="0">
              <a:solidFill>
                <a:srgbClr val="C00000"/>
              </a:solidFill>
            </a:endParaRPr>
          </a:p>
        </p:txBody>
      </p:sp>
      <p:sp>
        <p:nvSpPr>
          <p:cNvPr id="3" name="Content Placeholder 2"/>
          <p:cNvSpPr>
            <a:spLocks noGrp="1"/>
          </p:cNvSpPr>
          <p:nvPr>
            <p:ph sz="quarter" idx="1"/>
          </p:nvPr>
        </p:nvSpPr>
        <p:spPr>
          <a:xfrm>
            <a:off x="152400" y="762000"/>
            <a:ext cx="8610600" cy="6096000"/>
          </a:xfrm>
        </p:spPr>
        <p:txBody>
          <a:bodyPr>
            <a:normAutofit/>
          </a:bodyPr>
          <a:lstStyle/>
          <a:p>
            <a:pPr>
              <a:buFont typeface="Wingdings" pitchFamily="2" charset="2"/>
              <a:buChar char="§"/>
            </a:pPr>
            <a:r>
              <a:rPr lang="en-US" sz="2000" b="1" dirty="0">
                <a:solidFill>
                  <a:srgbClr val="FF0000"/>
                </a:solidFill>
                <a:latin typeface="Calibri" pitchFamily="34" charset="0"/>
              </a:rPr>
              <a:t>Immovable Property -</a:t>
            </a:r>
            <a:r>
              <a:rPr lang="en-US" sz="2000" dirty="0"/>
              <a:t/>
            </a:r>
            <a:br>
              <a:rPr lang="en-US" sz="2000" dirty="0"/>
            </a:br>
            <a:r>
              <a:rPr lang="en-US" sz="2000" b="1" dirty="0"/>
              <a:t/>
            </a:r>
            <a:br>
              <a:rPr lang="en-US" sz="2000" b="1" dirty="0"/>
            </a:br>
            <a:r>
              <a:rPr lang="en-US" sz="2000" dirty="0" smtClean="0"/>
              <a:t>According </a:t>
            </a:r>
            <a:r>
              <a:rPr lang="en-US" sz="2000" dirty="0"/>
              <a:t>to the General Clauses Act, 1897 </a:t>
            </a:r>
            <a:r>
              <a:rPr lang="en-US" sz="2000" i="1" dirty="0"/>
              <a:t>"Immovable property includes land, benefits arising out of land and things attached to the earth or permanently fastened or anything attached to the earth</a:t>
            </a:r>
            <a:r>
              <a:rPr lang="en-US" sz="2000" i="1" dirty="0" smtClean="0"/>
              <a:t>."</a:t>
            </a:r>
            <a:r>
              <a:rPr lang="en-US" sz="2000" i="1" dirty="0" smtClean="0"/>
              <a:t>.</a:t>
            </a:r>
          </a:p>
          <a:p>
            <a:r>
              <a:rPr lang="en-US" sz="2000" b="1" dirty="0"/>
              <a:t> </a:t>
            </a:r>
            <a:r>
              <a:rPr lang="en-US" sz="2000" dirty="0"/>
              <a:t>According to Salmond immovable property (i.e., land) has the following </a:t>
            </a:r>
            <a:r>
              <a:rPr lang="en-US" sz="2000" dirty="0" smtClean="0"/>
              <a:t>elements-</a:t>
            </a:r>
          </a:p>
          <a:p>
            <a:endParaRPr lang="en-US" sz="2000" dirty="0" smtClean="0"/>
          </a:p>
          <a:p>
            <a:pPr>
              <a:buFont typeface="Wingdings" pitchFamily="2" charset="2"/>
              <a:buChar char="§"/>
            </a:pPr>
            <a:r>
              <a:rPr lang="en-US" sz="1800" dirty="0">
                <a:latin typeface="Calibri" pitchFamily="34" charset="0"/>
              </a:rPr>
              <a:t>A</a:t>
            </a:r>
            <a:r>
              <a:rPr lang="en-US" sz="1800" dirty="0" smtClean="0">
                <a:latin typeface="Calibri" pitchFamily="34" charset="0"/>
              </a:rPr>
              <a:t> </a:t>
            </a:r>
            <a:r>
              <a:rPr lang="en-US" sz="1800" dirty="0">
                <a:latin typeface="Calibri" pitchFamily="34" charset="0"/>
              </a:rPr>
              <a:t>determinate portion of the surface of the </a:t>
            </a:r>
            <a:r>
              <a:rPr lang="en-US" sz="1800" dirty="0" smtClean="0">
                <a:latin typeface="Calibri" pitchFamily="34" charset="0"/>
              </a:rPr>
              <a:t>earth.</a:t>
            </a:r>
          </a:p>
          <a:p>
            <a:pPr>
              <a:buFont typeface="Wingdings" pitchFamily="2" charset="2"/>
              <a:buChar char="§"/>
            </a:pPr>
            <a:r>
              <a:rPr lang="en-US" sz="1800" dirty="0" smtClean="0">
                <a:latin typeface="Calibri" pitchFamily="34" charset="0"/>
              </a:rPr>
              <a:t>The </a:t>
            </a:r>
            <a:r>
              <a:rPr lang="en-US" sz="1800" dirty="0">
                <a:latin typeface="Calibri" pitchFamily="34" charset="0"/>
              </a:rPr>
              <a:t>ground beneath the surface down to the </a:t>
            </a:r>
            <a:r>
              <a:rPr lang="en-US" sz="1800" dirty="0" smtClean="0">
                <a:latin typeface="Calibri" pitchFamily="34" charset="0"/>
              </a:rPr>
              <a:t>center </a:t>
            </a:r>
            <a:r>
              <a:rPr lang="en-US" sz="1800" dirty="0">
                <a:latin typeface="Calibri" pitchFamily="34" charset="0"/>
              </a:rPr>
              <a:t>of the </a:t>
            </a:r>
            <a:r>
              <a:rPr lang="en-US" sz="1800" dirty="0" smtClean="0">
                <a:latin typeface="Calibri" pitchFamily="34" charset="0"/>
              </a:rPr>
              <a:t>earth.</a:t>
            </a:r>
          </a:p>
          <a:p>
            <a:pPr>
              <a:buFont typeface="Wingdings" pitchFamily="2" charset="2"/>
              <a:buChar char="§"/>
            </a:pPr>
            <a:r>
              <a:rPr lang="en-US" sz="1800" dirty="0" smtClean="0">
                <a:latin typeface="Calibri" pitchFamily="34" charset="0"/>
              </a:rPr>
              <a:t>The </a:t>
            </a:r>
            <a:r>
              <a:rPr lang="en-US" sz="1800" dirty="0">
                <a:latin typeface="Calibri" pitchFamily="34" charset="0"/>
              </a:rPr>
              <a:t>column of space above the surface ad </a:t>
            </a:r>
            <a:r>
              <a:rPr lang="en-US" sz="1800" dirty="0" smtClean="0">
                <a:latin typeface="Calibri" pitchFamily="34" charset="0"/>
              </a:rPr>
              <a:t>infinitum.</a:t>
            </a:r>
          </a:p>
          <a:p>
            <a:pPr>
              <a:buFont typeface="Wingdings" pitchFamily="2" charset="2"/>
              <a:buChar char="§"/>
            </a:pPr>
            <a:r>
              <a:rPr lang="en-US" sz="1800" dirty="0" smtClean="0">
                <a:latin typeface="Calibri" pitchFamily="34" charset="0"/>
              </a:rPr>
              <a:t>All </a:t>
            </a:r>
            <a:r>
              <a:rPr lang="en-US" sz="1800" dirty="0">
                <a:latin typeface="Calibri" pitchFamily="34" charset="0"/>
              </a:rPr>
              <a:t>objects which are on or under the surface in its natural state for example-minerals natural</a:t>
            </a:r>
            <a:r>
              <a:rPr lang="en-US" sz="1800" dirty="0">
                <a:latin typeface="Calibri" pitchFamily="34" charset="0"/>
              </a:rPr>
              <a:t/>
            </a:r>
            <a:br>
              <a:rPr lang="en-US" sz="1800" dirty="0">
                <a:latin typeface="Calibri" pitchFamily="34" charset="0"/>
              </a:rPr>
            </a:br>
            <a:r>
              <a:rPr lang="en-US" sz="1800" dirty="0">
                <a:latin typeface="Calibri" pitchFamily="34" charset="0"/>
              </a:rPr>
              <a:t>vegetation, or stones lying loose upon the </a:t>
            </a:r>
            <a:r>
              <a:rPr lang="en-US" sz="1800" dirty="0" smtClean="0">
                <a:latin typeface="Calibri" pitchFamily="34" charset="0"/>
              </a:rPr>
              <a:t>surface.</a:t>
            </a:r>
          </a:p>
          <a:p>
            <a:pPr>
              <a:buFont typeface="Wingdings" pitchFamily="2" charset="2"/>
              <a:buChar char="§"/>
            </a:pPr>
            <a:r>
              <a:rPr lang="en-US" sz="1800" dirty="0" smtClean="0">
                <a:latin typeface="Calibri" pitchFamily="34" charset="0"/>
              </a:rPr>
              <a:t>An </a:t>
            </a:r>
            <a:r>
              <a:rPr lang="en-US" sz="1800" dirty="0">
                <a:latin typeface="Calibri" pitchFamily="34" charset="0"/>
              </a:rPr>
              <a:t>object placed by human agency on or under the surface of the land with the intention of permanent an annexation, for example, House walls, Doors,  Fences, etc.</a:t>
            </a:r>
            <a:endParaRPr lang="en-US" sz="1800" i="1" dirty="0">
              <a:latin typeface="Calibri" pitchFamily="34" charset="0"/>
            </a:endParaRPr>
          </a:p>
        </p:txBody>
      </p:sp>
    </p:spTree>
    <p:extLst>
      <p:ext uri="{BB962C8B-B14F-4D97-AF65-F5344CB8AC3E}">
        <p14:creationId xmlns:p14="http://schemas.microsoft.com/office/powerpoint/2010/main" val="468288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76200"/>
            <a:ext cx="3200400" cy="427038"/>
          </a:xfrm>
        </p:spPr>
        <p:txBody>
          <a:bodyPr>
            <a:normAutofit/>
          </a:bodyPr>
          <a:lstStyle/>
          <a:p>
            <a:r>
              <a:rPr lang="en-US" sz="2000" b="1" dirty="0" smtClean="0">
                <a:solidFill>
                  <a:srgbClr val="C00000"/>
                </a:solidFill>
              </a:rPr>
              <a:t>Kinds of property …</a:t>
            </a:r>
            <a:endParaRPr lang="en-US" sz="2000" b="1" dirty="0">
              <a:solidFill>
                <a:srgbClr val="C00000"/>
              </a:solidFill>
            </a:endParaRPr>
          </a:p>
        </p:txBody>
      </p:sp>
      <p:sp>
        <p:nvSpPr>
          <p:cNvPr id="3" name="Content Placeholder 2"/>
          <p:cNvSpPr>
            <a:spLocks noGrp="1"/>
          </p:cNvSpPr>
          <p:nvPr>
            <p:ph sz="quarter" idx="1"/>
          </p:nvPr>
        </p:nvSpPr>
        <p:spPr>
          <a:xfrm>
            <a:off x="152400" y="762000"/>
            <a:ext cx="8610600" cy="6095999"/>
          </a:xfrm>
        </p:spPr>
        <p:txBody>
          <a:bodyPr>
            <a:normAutofit/>
          </a:bodyPr>
          <a:lstStyle/>
          <a:p>
            <a:r>
              <a:rPr lang="en-US" sz="2000" b="1" dirty="0" smtClean="0">
                <a:solidFill>
                  <a:srgbClr val="FF0000"/>
                </a:solidFill>
                <a:latin typeface="Calibri" pitchFamily="34" charset="0"/>
              </a:rPr>
              <a:t>Public </a:t>
            </a:r>
            <a:r>
              <a:rPr lang="en-US" sz="2000" b="1" dirty="0">
                <a:solidFill>
                  <a:srgbClr val="FF0000"/>
                </a:solidFill>
                <a:latin typeface="Calibri" pitchFamily="34" charset="0"/>
              </a:rPr>
              <a:t>property and private property -</a:t>
            </a:r>
            <a:endParaRPr lang="en-US" sz="2000" dirty="0">
              <a:solidFill>
                <a:srgbClr val="FF0000"/>
              </a:solidFill>
              <a:latin typeface="Calibri" pitchFamily="34" charset="0"/>
            </a:endParaRPr>
          </a:p>
          <a:p>
            <a:r>
              <a:rPr lang="en-US" sz="2000" dirty="0"/>
              <a:t/>
            </a:r>
            <a:br>
              <a:rPr lang="en-US" sz="2000" dirty="0"/>
            </a:br>
            <a:r>
              <a:rPr lang="en-US" sz="2000" dirty="0"/>
              <a:t> Having regard ownership property is either public or private -</a:t>
            </a:r>
            <a:r>
              <a:rPr lang="en-US" sz="2000" dirty="0"/>
              <a:t/>
            </a:r>
            <a:br>
              <a:rPr lang="en-US" sz="2000" dirty="0"/>
            </a:br>
            <a:r>
              <a:rPr lang="en-US" sz="2000" b="1" dirty="0"/>
              <a:t/>
            </a:r>
            <a:br>
              <a:rPr lang="en-US" sz="2000" b="1" dirty="0"/>
            </a:br>
            <a:r>
              <a:rPr lang="en-US" sz="2000" b="1" dirty="0"/>
              <a:t> </a:t>
            </a:r>
            <a:r>
              <a:rPr lang="en-US" sz="1800" b="1" dirty="0" smtClean="0">
                <a:solidFill>
                  <a:srgbClr val="FF0000"/>
                </a:solidFill>
                <a:latin typeface="Calibri" pitchFamily="34" charset="0"/>
              </a:rPr>
              <a:t>Public </a:t>
            </a:r>
            <a:r>
              <a:rPr lang="en-US" sz="1800" b="1" dirty="0">
                <a:solidFill>
                  <a:srgbClr val="FF0000"/>
                </a:solidFill>
                <a:latin typeface="Calibri" pitchFamily="34" charset="0"/>
              </a:rPr>
              <a:t>property-</a:t>
            </a:r>
            <a:r>
              <a:rPr lang="en-US" sz="1800" dirty="0">
                <a:solidFill>
                  <a:srgbClr val="FF0000"/>
                </a:solidFill>
                <a:latin typeface="Calibri" pitchFamily="34" charset="0"/>
              </a:rPr>
              <a:t/>
            </a:r>
            <a:br>
              <a:rPr lang="en-US" sz="1800" dirty="0">
                <a:solidFill>
                  <a:srgbClr val="FF0000"/>
                </a:solidFill>
                <a:latin typeface="Calibri" pitchFamily="34" charset="0"/>
              </a:rPr>
            </a:br>
            <a:r>
              <a:rPr lang="en-US" sz="1800" dirty="0">
                <a:latin typeface="Calibri" pitchFamily="34" charset="0"/>
              </a:rPr>
              <a:t/>
            </a:r>
            <a:br>
              <a:rPr lang="en-US" sz="1800" dirty="0">
                <a:latin typeface="Calibri" pitchFamily="34" charset="0"/>
              </a:rPr>
            </a:br>
            <a:r>
              <a:rPr lang="en-US" sz="1800" dirty="0">
                <a:latin typeface="Calibri" pitchFamily="34" charset="0"/>
              </a:rPr>
              <a:t> </a:t>
            </a:r>
            <a:r>
              <a:rPr lang="en-US" sz="1800" dirty="0" smtClean="0">
                <a:latin typeface="Calibri" pitchFamily="34" charset="0"/>
              </a:rPr>
              <a:t>Public </a:t>
            </a:r>
            <a:r>
              <a:rPr lang="en-US" sz="1800" dirty="0">
                <a:latin typeface="Calibri" pitchFamily="34" charset="0"/>
              </a:rPr>
              <a:t>property is that owned by the public as such in some governmental capacity. Public property is used as a designation of which are Public </a:t>
            </a:r>
            <a:r>
              <a:rPr lang="en-US" sz="1800" dirty="0" err="1">
                <a:latin typeface="Calibri" pitchFamily="34" charset="0"/>
              </a:rPr>
              <a:t>Juris</a:t>
            </a:r>
            <a:r>
              <a:rPr lang="en-US" sz="1800" dirty="0">
                <a:latin typeface="Calibri" pitchFamily="34" charset="0"/>
              </a:rPr>
              <a:t> and therefore, are considered as being owned by the public. the entire state or the community and not restricted to the domain of private person or that which belongs to a state or political constituents like provinces </a:t>
            </a:r>
            <a:r>
              <a:rPr lang="en-US" sz="1800" dirty="0" smtClean="0">
                <a:latin typeface="Calibri" pitchFamily="34" charset="0"/>
              </a:rPr>
              <a:t>etc.</a:t>
            </a:r>
            <a:r>
              <a:rPr lang="en-US" sz="1800" dirty="0">
                <a:latin typeface="Calibri" pitchFamily="34" charset="0"/>
              </a:rPr>
              <a:t/>
            </a:r>
            <a:br>
              <a:rPr lang="en-US" sz="1800" dirty="0">
                <a:latin typeface="Calibri" pitchFamily="34" charset="0"/>
              </a:rPr>
            </a:br>
            <a:r>
              <a:rPr lang="en-US" sz="1800" dirty="0">
                <a:latin typeface="Calibri" pitchFamily="34" charset="0"/>
              </a:rPr>
              <a:t/>
            </a:r>
            <a:br>
              <a:rPr lang="en-US" sz="1800" dirty="0">
                <a:latin typeface="Calibri" pitchFamily="34" charset="0"/>
              </a:rPr>
            </a:br>
            <a:r>
              <a:rPr lang="en-US" sz="1800" dirty="0">
                <a:latin typeface="Calibri" pitchFamily="34" charset="0"/>
              </a:rPr>
              <a:t/>
            </a:r>
            <a:br>
              <a:rPr lang="en-US" sz="1800" dirty="0">
                <a:latin typeface="Calibri" pitchFamily="34" charset="0"/>
              </a:rPr>
            </a:br>
            <a:r>
              <a:rPr lang="en-US" sz="1800" b="1" dirty="0">
                <a:latin typeface="Calibri" pitchFamily="34" charset="0"/>
              </a:rPr>
              <a:t> </a:t>
            </a:r>
            <a:r>
              <a:rPr lang="en-US" sz="1800" b="1" dirty="0" smtClean="0">
                <a:solidFill>
                  <a:srgbClr val="FF0000"/>
                </a:solidFill>
                <a:latin typeface="Calibri" pitchFamily="34" charset="0"/>
              </a:rPr>
              <a:t>Private </a:t>
            </a:r>
            <a:r>
              <a:rPr lang="en-US" sz="1800" b="1" dirty="0">
                <a:solidFill>
                  <a:srgbClr val="FF0000"/>
                </a:solidFill>
                <a:latin typeface="Calibri" pitchFamily="34" charset="0"/>
              </a:rPr>
              <a:t>property -</a:t>
            </a:r>
            <a:r>
              <a:rPr lang="en-US" sz="1800" dirty="0">
                <a:solidFill>
                  <a:srgbClr val="FF0000"/>
                </a:solidFill>
                <a:latin typeface="Calibri" pitchFamily="34" charset="0"/>
              </a:rPr>
              <a:t/>
            </a:r>
            <a:br>
              <a:rPr lang="en-US" sz="1800" dirty="0">
                <a:solidFill>
                  <a:srgbClr val="FF0000"/>
                </a:solidFill>
                <a:latin typeface="Calibri" pitchFamily="34" charset="0"/>
              </a:rPr>
            </a:br>
            <a:r>
              <a:rPr lang="en-US" sz="1800" dirty="0">
                <a:latin typeface="Calibri" pitchFamily="34" charset="0"/>
              </a:rPr>
              <a:t/>
            </a:r>
            <a:br>
              <a:rPr lang="en-US" sz="1800" dirty="0">
                <a:latin typeface="Calibri" pitchFamily="34" charset="0"/>
              </a:rPr>
            </a:br>
            <a:r>
              <a:rPr lang="en-US" sz="1800" dirty="0" smtClean="0">
                <a:latin typeface="Calibri" pitchFamily="34" charset="0"/>
              </a:rPr>
              <a:t>The </a:t>
            </a:r>
            <a:r>
              <a:rPr lang="en-US" sz="1800" dirty="0">
                <a:latin typeface="Calibri" pitchFamily="34" charset="0"/>
              </a:rPr>
              <a:t>private property is that which is owned by an individual or some other private person.</a:t>
            </a:r>
            <a:r>
              <a:rPr lang="en-US" sz="1800" dirty="0">
                <a:latin typeface="Calibri" pitchFamily="34" charset="0"/>
              </a:rPr>
              <a:t/>
            </a:r>
            <a:br>
              <a:rPr lang="en-US" sz="1800" dirty="0">
                <a:latin typeface="Calibri" pitchFamily="34" charset="0"/>
              </a:rPr>
            </a:br>
            <a:endParaRPr lang="en-US" sz="1800" dirty="0">
              <a:latin typeface="Calibri" pitchFamily="34" charset="0"/>
            </a:endParaRPr>
          </a:p>
          <a:p>
            <a:pPr>
              <a:buFont typeface="Wingdings" pitchFamily="2" charset="2"/>
              <a:buChar char="§"/>
            </a:pPr>
            <a:endParaRPr lang="en-US" sz="2000" dirty="0"/>
          </a:p>
        </p:txBody>
      </p:sp>
    </p:spTree>
    <p:extLst>
      <p:ext uri="{BB962C8B-B14F-4D97-AF65-F5344CB8AC3E}">
        <p14:creationId xmlns:p14="http://schemas.microsoft.com/office/powerpoint/2010/main" val="7037152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4800600" cy="503238"/>
          </a:xfrm>
        </p:spPr>
        <p:txBody>
          <a:bodyPr>
            <a:noAutofit/>
          </a:bodyPr>
          <a:lstStyle/>
          <a:p>
            <a:r>
              <a:rPr lang="en-US" sz="2400" b="1" dirty="0">
                <a:solidFill>
                  <a:srgbClr val="FF0000"/>
                </a:solidFill>
                <a:latin typeface="Calibri" pitchFamily="34" charset="0"/>
              </a:rPr>
              <a:t> Modes of Acquisition of Property-</a:t>
            </a:r>
            <a:r>
              <a:rPr lang="en-US" sz="2800" b="1" dirty="0"/>
              <a:t> </a:t>
            </a:r>
            <a:endParaRPr lang="en-US" sz="2800" dirty="0"/>
          </a:p>
        </p:txBody>
      </p:sp>
      <p:sp>
        <p:nvSpPr>
          <p:cNvPr id="3" name="Content Placeholder 2"/>
          <p:cNvSpPr>
            <a:spLocks noGrp="1"/>
          </p:cNvSpPr>
          <p:nvPr>
            <p:ph sz="quarter" idx="1"/>
          </p:nvPr>
        </p:nvSpPr>
        <p:spPr>
          <a:xfrm>
            <a:off x="152400" y="609600"/>
            <a:ext cx="8534400" cy="6248400"/>
          </a:xfrm>
        </p:spPr>
        <p:txBody>
          <a:bodyPr>
            <a:normAutofit/>
          </a:bodyPr>
          <a:lstStyle/>
          <a:p>
            <a:pPr>
              <a:buFont typeface="Wingdings" pitchFamily="2" charset="2"/>
              <a:buChar char="v"/>
            </a:pPr>
            <a:r>
              <a:rPr lang="en-US" sz="2000" dirty="0" smtClean="0">
                <a:latin typeface="Calibri" pitchFamily="34" charset="0"/>
              </a:rPr>
              <a:t>According to Salmond, there are four kinds of acquisition of property those are possession, prescription, agreement and inheritance.</a:t>
            </a:r>
          </a:p>
          <a:p>
            <a:r>
              <a:rPr lang="en-US" sz="2000" b="1" dirty="0">
                <a:solidFill>
                  <a:srgbClr val="FF0000"/>
                </a:solidFill>
                <a:latin typeface="Calibri" pitchFamily="34" charset="0"/>
              </a:rPr>
              <a:t>Possession,</a:t>
            </a:r>
            <a:endParaRPr lang="en-US" sz="2000" dirty="0">
              <a:solidFill>
                <a:srgbClr val="FF0000"/>
              </a:solidFill>
              <a:latin typeface="Calibri" pitchFamily="34" charset="0"/>
            </a:endParaRPr>
          </a:p>
          <a:p>
            <a:pPr lvl="0">
              <a:buFont typeface="Wingdings" pitchFamily="2" charset="2"/>
              <a:buChar char="§"/>
            </a:pPr>
            <a:r>
              <a:rPr lang="en-US" sz="1600" dirty="0">
                <a:latin typeface="Calibri" pitchFamily="34" charset="0"/>
              </a:rPr>
              <a:t> A possession is the objective realization of ownership  </a:t>
            </a:r>
            <a:endParaRPr lang="en-US" sz="1600" dirty="0" smtClean="0">
              <a:latin typeface="Calibri" pitchFamily="34" charset="0"/>
            </a:endParaRPr>
          </a:p>
          <a:p>
            <a:pPr lvl="0">
              <a:buFont typeface="Wingdings" pitchFamily="2" charset="2"/>
              <a:buChar char="§"/>
            </a:pPr>
            <a:r>
              <a:rPr lang="en-US" sz="1600" dirty="0" smtClean="0">
                <a:latin typeface="Calibri" pitchFamily="34" charset="0"/>
              </a:rPr>
              <a:t>Possession </a:t>
            </a:r>
            <a:r>
              <a:rPr lang="en-US" sz="1600" dirty="0">
                <a:latin typeface="Calibri" pitchFamily="34" charset="0"/>
              </a:rPr>
              <a:t>means Physical Control over a thing or an object. </a:t>
            </a:r>
            <a:endParaRPr lang="en-US" sz="1600" dirty="0" smtClean="0">
              <a:latin typeface="Calibri" pitchFamily="34" charset="0"/>
            </a:endParaRPr>
          </a:p>
          <a:p>
            <a:pPr lvl="0">
              <a:buFont typeface="Wingdings" pitchFamily="2" charset="2"/>
              <a:buChar char="§"/>
            </a:pPr>
            <a:r>
              <a:rPr lang="en-US" sz="1600" dirty="0" smtClean="0">
                <a:latin typeface="Calibri" pitchFamily="34" charset="0"/>
              </a:rPr>
              <a:t>It </a:t>
            </a:r>
            <a:r>
              <a:rPr lang="en-US" sz="1600" dirty="0">
                <a:latin typeface="Calibri" pitchFamily="34" charset="0"/>
              </a:rPr>
              <a:t>is Prima facie evidence of </a:t>
            </a:r>
            <a:r>
              <a:rPr lang="en-US" sz="1600" dirty="0" smtClean="0">
                <a:latin typeface="Calibri" pitchFamily="34" charset="0"/>
              </a:rPr>
              <a:t>ownership.</a:t>
            </a:r>
          </a:p>
          <a:p>
            <a:pPr lvl="0">
              <a:buFont typeface="Wingdings" pitchFamily="2" charset="2"/>
              <a:buChar char="§"/>
            </a:pPr>
            <a:r>
              <a:rPr lang="en-US" sz="1600" dirty="0" smtClean="0">
                <a:latin typeface="Calibri" pitchFamily="34" charset="0"/>
              </a:rPr>
              <a:t>The </a:t>
            </a:r>
            <a:r>
              <a:rPr lang="en-US" sz="1600" dirty="0">
                <a:latin typeface="Calibri" pitchFamily="34" charset="0"/>
              </a:rPr>
              <a:t>property which belongs to no one i.e</a:t>
            </a:r>
            <a:r>
              <a:rPr lang="en-US" sz="1600" b="1" dirty="0">
                <a:latin typeface="Calibri" pitchFamily="34" charset="0"/>
              </a:rPr>
              <a:t>. Res nullius,</a:t>
            </a:r>
            <a:r>
              <a:rPr lang="en-US" sz="1600" dirty="0">
                <a:latin typeface="Calibri" pitchFamily="34" charset="0"/>
              </a:rPr>
              <a:t> belongs to the first possessor of it and he acquires a valid title to it against the world. </a:t>
            </a:r>
            <a:endParaRPr lang="en-US" sz="1600" dirty="0" smtClean="0">
              <a:latin typeface="Calibri" pitchFamily="34" charset="0"/>
            </a:endParaRPr>
          </a:p>
          <a:p>
            <a:pPr lvl="0">
              <a:buFont typeface="Wingdings" pitchFamily="2" charset="2"/>
              <a:buChar char="§"/>
            </a:pPr>
            <a:r>
              <a:rPr lang="en-US" sz="1600" dirty="0" smtClean="0">
                <a:latin typeface="Calibri" pitchFamily="34" charset="0"/>
              </a:rPr>
              <a:t>A </a:t>
            </a:r>
            <a:r>
              <a:rPr lang="en-US" sz="1600" dirty="0">
                <a:latin typeface="Calibri" pitchFamily="34" charset="0"/>
              </a:rPr>
              <a:t>property which is already in possession of someone else, when acquired by possession, gives a good title to the possessor against all third persons except the true owner. </a:t>
            </a:r>
            <a:endParaRPr lang="en-US" sz="1600" dirty="0" smtClean="0">
              <a:latin typeface="Calibri" pitchFamily="34" charset="0"/>
            </a:endParaRPr>
          </a:p>
          <a:p>
            <a:pPr lvl="0">
              <a:buFont typeface="Wingdings" pitchFamily="2" charset="2"/>
              <a:buChar char="§"/>
            </a:pPr>
            <a:r>
              <a:rPr lang="en-US" sz="1600" dirty="0" smtClean="0">
                <a:latin typeface="Calibri" pitchFamily="34" charset="0"/>
              </a:rPr>
              <a:t>Even </a:t>
            </a:r>
            <a:r>
              <a:rPr lang="en-US" sz="1600" dirty="0">
                <a:latin typeface="Calibri" pitchFamily="34" charset="0"/>
              </a:rPr>
              <a:t>as against the true owner, the possessor is entitled to maintain his possession until evicted in due course by law. </a:t>
            </a:r>
            <a:endParaRPr lang="en-US" sz="1600" dirty="0" smtClean="0">
              <a:latin typeface="Calibri" pitchFamily="34" charset="0"/>
            </a:endParaRPr>
          </a:p>
          <a:p>
            <a:pPr lvl="0">
              <a:buFont typeface="Wingdings" pitchFamily="2" charset="2"/>
              <a:buChar char="§"/>
            </a:pPr>
            <a:r>
              <a:rPr lang="en-US" sz="1600" dirty="0" smtClean="0">
                <a:latin typeface="Calibri" pitchFamily="34" charset="0"/>
              </a:rPr>
              <a:t>In </a:t>
            </a:r>
            <a:r>
              <a:rPr lang="en-US" sz="1600" dirty="0">
                <a:latin typeface="Calibri" pitchFamily="34" charset="0"/>
              </a:rPr>
              <a:t>such a case of adverse possession, there are in fact two owners the ownership of one is absolute and perfect, while that of the other is relative and imperfect and often called possessory ownership by reason of its origin </a:t>
            </a:r>
            <a:r>
              <a:rPr lang="en-US" sz="1600" dirty="0" smtClean="0">
                <a:latin typeface="Calibri" pitchFamily="34" charset="0"/>
              </a:rPr>
              <a:t>possession.</a:t>
            </a:r>
          </a:p>
          <a:p>
            <a:pPr lvl="0">
              <a:buFont typeface="Wingdings" pitchFamily="2" charset="2"/>
              <a:buChar char="§"/>
            </a:pPr>
            <a:r>
              <a:rPr lang="en-US" sz="1600" dirty="0" smtClean="0">
                <a:latin typeface="Calibri" pitchFamily="34" charset="0"/>
              </a:rPr>
              <a:t>If </a:t>
            </a:r>
            <a:r>
              <a:rPr lang="en-US" sz="1600" dirty="0">
                <a:latin typeface="Calibri" pitchFamily="34" charset="0"/>
              </a:rPr>
              <a:t>a possessory owner is deprived of its possession by a person who is other than the true owner, he has the right to recover possession of the </a:t>
            </a:r>
            <a:r>
              <a:rPr lang="en-US" sz="1600" dirty="0" smtClean="0">
                <a:latin typeface="Calibri" pitchFamily="34" charset="0"/>
              </a:rPr>
              <a:t>same.</a:t>
            </a:r>
          </a:p>
          <a:p>
            <a:pPr lvl="0">
              <a:buFont typeface="Wingdings" pitchFamily="2" charset="2"/>
              <a:buChar char="§"/>
            </a:pPr>
            <a:r>
              <a:rPr lang="en-US" sz="1600" b="1" dirty="0" smtClean="0">
                <a:latin typeface="Calibri" pitchFamily="34" charset="0"/>
              </a:rPr>
              <a:t>If </a:t>
            </a:r>
            <a:r>
              <a:rPr lang="en-US" sz="1600" b="1" dirty="0">
                <a:latin typeface="Calibri" pitchFamily="34" charset="0"/>
              </a:rPr>
              <a:t>Property belongs to nobody, the person who captures and possesses it has a good title against the whole world. In this way, the birds of the air and the fish of the sea are the property of that person who first catches them.</a:t>
            </a:r>
            <a:endParaRPr lang="en-US" sz="1600" dirty="0">
              <a:latin typeface="Calibri" pitchFamily="34" charset="0"/>
            </a:endParaRPr>
          </a:p>
          <a:p>
            <a:pPr>
              <a:buFont typeface="Wingdings" pitchFamily="2" charset="2"/>
              <a:buChar char="v"/>
            </a:pPr>
            <a:endParaRPr lang="en-US" sz="2000" dirty="0" smtClean="0">
              <a:latin typeface="Calibri" pitchFamily="34" charset="0"/>
            </a:endParaRPr>
          </a:p>
        </p:txBody>
      </p:sp>
    </p:spTree>
    <p:extLst>
      <p:ext uri="{BB962C8B-B14F-4D97-AF65-F5344CB8AC3E}">
        <p14:creationId xmlns:p14="http://schemas.microsoft.com/office/powerpoint/2010/main" val="18471548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52400"/>
            <a:ext cx="4724400" cy="503238"/>
          </a:xfrm>
        </p:spPr>
        <p:txBody>
          <a:bodyPr>
            <a:normAutofit/>
          </a:bodyPr>
          <a:lstStyle/>
          <a:p>
            <a:r>
              <a:rPr lang="en-US" sz="2400" b="1" dirty="0">
                <a:solidFill>
                  <a:srgbClr val="FF0000"/>
                </a:solidFill>
                <a:latin typeface="Calibri" pitchFamily="34" charset="0"/>
              </a:rPr>
              <a:t>Modes of Acquisition of </a:t>
            </a:r>
            <a:r>
              <a:rPr lang="en-US" sz="2400" b="1" dirty="0" smtClean="0">
                <a:solidFill>
                  <a:srgbClr val="FF0000"/>
                </a:solidFill>
                <a:latin typeface="Calibri" pitchFamily="34" charset="0"/>
              </a:rPr>
              <a:t>Property…</a:t>
            </a:r>
            <a:endParaRPr lang="en-US" sz="2400" dirty="0">
              <a:solidFill>
                <a:srgbClr val="FF0000"/>
              </a:solidFill>
            </a:endParaRPr>
          </a:p>
        </p:txBody>
      </p:sp>
      <p:sp>
        <p:nvSpPr>
          <p:cNvPr id="5" name="Rectangle 4"/>
          <p:cNvSpPr/>
          <p:nvPr/>
        </p:nvSpPr>
        <p:spPr>
          <a:xfrm>
            <a:off x="228600" y="609600"/>
            <a:ext cx="8458200" cy="6771084"/>
          </a:xfrm>
          <a:prstGeom prst="rect">
            <a:avLst/>
          </a:prstGeom>
        </p:spPr>
        <p:txBody>
          <a:bodyPr wrap="square">
            <a:spAutoFit/>
          </a:bodyPr>
          <a:lstStyle/>
          <a:p>
            <a:r>
              <a:rPr lang="en-US" sz="2000" b="1" dirty="0">
                <a:solidFill>
                  <a:srgbClr val="FF0000"/>
                </a:solidFill>
                <a:latin typeface="Calibri" pitchFamily="34" charset="0"/>
              </a:rPr>
              <a:t>Prescription, </a:t>
            </a:r>
          </a:p>
          <a:p>
            <a:pPr lvl="0"/>
            <a:r>
              <a:rPr lang="en-US" dirty="0"/>
              <a:t>According to Salmond: "Prescription may be defined as the effect of lapse of time in creating and destroying rights; it is the operation of time as a </a:t>
            </a:r>
            <a:r>
              <a:rPr lang="en-US" dirty="0" err="1"/>
              <a:t>vestitive</a:t>
            </a:r>
            <a:r>
              <a:rPr lang="en-US" dirty="0"/>
              <a:t> fact.   </a:t>
            </a:r>
            <a:endParaRPr lang="en-US" dirty="0" smtClean="0"/>
          </a:p>
          <a:p>
            <a:pPr lvl="0"/>
            <a:endParaRPr lang="en-US" dirty="0"/>
          </a:p>
          <a:p>
            <a:pPr lvl="0"/>
            <a:r>
              <a:rPr lang="en-US" dirty="0"/>
              <a:t>Prescriptions are of two kinds-Positive or acquisitive prescription and negative or extinctive prescription</a:t>
            </a:r>
            <a:r>
              <a:rPr lang="en-US" dirty="0" smtClean="0"/>
              <a:t>.</a:t>
            </a:r>
          </a:p>
          <a:p>
            <a:pPr lvl="0"/>
            <a:endParaRPr lang="en-US" dirty="0"/>
          </a:p>
          <a:p>
            <a:r>
              <a:rPr lang="en-US" b="1" dirty="0">
                <a:solidFill>
                  <a:srgbClr val="FF0000"/>
                </a:solidFill>
                <a:latin typeface="Calibri" pitchFamily="34" charset="0"/>
              </a:rPr>
              <a:t>(a) Positive or Acquisitive Prescription</a:t>
            </a:r>
            <a:endParaRPr lang="en-US" dirty="0">
              <a:solidFill>
                <a:srgbClr val="FF0000"/>
              </a:solidFill>
              <a:latin typeface="Calibri" pitchFamily="34" charset="0"/>
            </a:endParaRPr>
          </a:p>
          <a:p>
            <a:r>
              <a:rPr lang="en-US" dirty="0"/>
              <a:t> Positive Prescription means the creation of a right by the lapse of time. For example, right of way is acquired by continued de facto use of it, undisputedly and openly for a period Prescribed by law. Under Indian Easement Act, this period is 20 years</a:t>
            </a:r>
            <a:r>
              <a:rPr lang="en-US" dirty="0" smtClean="0"/>
              <a:t>.</a:t>
            </a:r>
          </a:p>
          <a:p>
            <a:endParaRPr lang="en-US" dirty="0"/>
          </a:p>
          <a:p>
            <a:r>
              <a:rPr lang="en-US" b="1" dirty="0">
                <a:solidFill>
                  <a:srgbClr val="FF0000"/>
                </a:solidFill>
                <a:latin typeface="Calibri" pitchFamily="34" charset="0"/>
              </a:rPr>
              <a:t>(b)  Negative or Extinctive Prescription.</a:t>
            </a:r>
            <a:endParaRPr lang="en-US" dirty="0">
              <a:solidFill>
                <a:srgbClr val="FF0000"/>
              </a:solidFill>
              <a:latin typeface="Calibri" pitchFamily="34" charset="0"/>
            </a:endParaRPr>
          </a:p>
          <a:p>
            <a:r>
              <a:rPr lang="en-US" dirty="0"/>
              <a:t>Negative prescription is the destruction of a right by the lapse of time. Example, the right to sue for non-payment of a debt within a prescribed period is extinguished after the lapse of that Period. In India, limitation Act prescribes three years period for extinction of the right.</a:t>
            </a:r>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2761199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52400"/>
            <a:ext cx="4419600" cy="487362"/>
          </a:xfrm>
        </p:spPr>
        <p:txBody>
          <a:bodyPr>
            <a:normAutofit fontScale="90000"/>
          </a:bodyPr>
          <a:lstStyle/>
          <a:p>
            <a:r>
              <a:rPr lang="en-US" sz="2400" b="1" dirty="0">
                <a:solidFill>
                  <a:srgbClr val="FF0000"/>
                </a:solidFill>
                <a:latin typeface="Calibri" pitchFamily="34" charset="0"/>
              </a:rPr>
              <a:t>Modes of Acquisition of Property…</a:t>
            </a:r>
            <a:endParaRPr lang="en-US" sz="2400" dirty="0">
              <a:solidFill>
                <a:srgbClr val="FF0000"/>
              </a:solidFill>
            </a:endParaRPr>
          </a:p>
        </p:txBody>
      </p:sp>
      <p:sp>
        <p:nvSpPr>
          <p:cNvPr id="3" name="Content Placeholder 2"/>
          <p:cNvSpPr>
            <a:spLocks noGrp="1"/>
          </p:cNvSpPr>
          <p:nvPr>
            <p:ph sz="quarter" idx="1"/>
          </p:nvPr>
        </p:nvSpPr>
        <p:spPr>
          <a:xfrm>
            <a:off x="152400" y="609600"/>
            <a:ext cx="8610600" cy="6096000"/>
          </a:xfrm>
        </p:spPr>
        <p:txBody>
          <a:bodyPr>
            <a:normAutofit/>
          </a:bodyPr>
          <a:lstStyle/>
          <a:p>
            <a:r>
              <a:rPr lang="en-US" sz="2200" b="1" dirty="0">
                <a:solidFill>
                  <a:srgbClr val="FF0000"/>
                </a:solidFill>
                <a:latin typeface="Calibri" pitchFamily="34" charset="0"/>
              </a:rPr>
              <a:t>Agreement,</a:t>
            </a:r>
            <a:endParaRPr lang="en-US" sz="2200" dirty="0">
              <a:solidFill>
                <a:srgbClr val="FF0000"/>
              </a:solidFill>
              <a:latin typeface="Calibri" pitchFamily="34" charset="0"/>
            </a:endParaRPr>
          </a:p>
          <a:p>
            <a:pPr lvl="0"/>
            <a:r>
              <a:rPr lang="en-US" sz="1800" dirty="0">
                <a:latin typeface="Calibri" pitchFamily="34" charset="0"/>
              </a:rPr>
              <a:t>Property may also be acquired by agreement which is enforceable by law. </a:t>
            </a:r>
          </a:p>
          <a:p>
            <a:pPr lvl="0"/>
            <a:r>
              <a:rPr lang="en-US" sz="1800" dirty="0">
                <a:latin typeface="Calibri" pitchFamily="34" charset="0"/>
              </a:rPr>
              <a:t>The owner of a right can transfer his rights in property to another with or without consideration.</a:t>
            </a:r>
          </a:p>
          <a:p>
            <a:pPr lvl="0"/>
            <a:r>
              <a:rPr lang="en-US" sz="1800" dirty="0">
                <a:latin typeface="Calibri" pitchFamily="34" charset="0"/>
              </a:rPr>
              <a:t>If it is for consideration it is called a sale and if it is without consideration it is called a gift. </a:t>
            </a:r>
          </a:p>
          <a:p>
            <a:pPr lvl="0"/>
            <a:r>
              <a:rPr lang="en-US" sz="1800" dirty="0">
                <a:latin typeface="Calibri" pitchFamily="34" charset="0"/>
              </a:rPr>
              <a:t>It is one of the important principles of law based on the Maxim "</a:t>
            </a:r>
            <a:r>
              <a:rPr lang="en-US" sz="1800" dirty="0" err="1">
                <a:latin typeface="Calibri" pitchFamily="34" charset="0"/>
              </a:rPr>
              <a:t>Nemo</a:t>
            </a:r>
            <a:r>
              <a:rPr lang="en-US" sz="1800" dirty="0">
                <a:latin typeface="Calibri" pitchFamily="34" charset="0"/>
              </a:rPr>
              <a:t> </a:t>
            </a:r>
            <a:r>
              <a:rPr lang="en-US" sz="1800" dirty="0" err="1">
                <a:latin typeface="Calibri" pitchFamily="34" charset="0"/>
              </a:rPr>
              <a:t>dat</a:t>
            </a:r>
            <a:r>
              <a:rPr lang="en-US" sz="1800" dirty="0">
                <a:latin typeface="Calibri" pitchFamily="34" charset="0"/>
              </a:rPr>
              <a:t> quad </a:t>
            </a:r>
            <a:r>
              <a:rPr lang="en-US" sz="1800" dirty="0" err="1">
                <a:latin typeface="Calibri" pitchFamily="34" charset="0"/>
              </a:rPr>
              <a:t>habet</a:t>
            </a:r>
            <a:r>
              <a:rPr lang="en-US" sz="1800" dirty="0">
                <a:latin typeface="Calibri" pitchFamily="34" charset="0"/>
              </a:rPr>
              <a:t> </a:t>
            </a:r>
            <a:r>
              <a:rPr lang="en-US" sz="1800" dirty="0" err="1">
                <a:latin typeface="Calibri" pitchFamily="34" charset="0"/>
              </a:rPr>
              <a:t>legime</a:t>
            </a:r>
            <a:r>
              <a:rPr lang="en-US" sz="1800" dirty="0">
                <a:latin typeface="Calibri" pitchFamily="34" charset="0"/>
              </a:rPr>
              <a:t>',  that is no one can convey a better title than he himself has,  as a general rule.</a:t>
            </a:r>
          </a:p>
          <a:p>
            <a:r>
              <a:rPr lang="en-US" sz="1800" b="1" dirty="0">
                <a:latin typeface="Calibri" pitchFamily="34" charset="0"/>
              </a:rPr>
              <a:t> </a:t>
            </a:r>
            <a:endParaRPr lang="en-US" sz="1800" dirty="0">
              <a:latin typeface="Calibri" pitchFamily="34" charset="0"/>
            </a:endParaRPr>
          </a:p>
          <a:p>
            <a:r>
              <a:rPr lang="en-US" sz="1800" b="1" dirty="0">
                <a:latin typeface="Calibri" pitchFamily="34" charset="0"/>
              </a:rPr>
              <a:t>According to Paton, an agreement is an expression by two or more persons communicated each other to the other of a common intention to affect the legal relation between them.</a:t>
            </a:r>
            <a:endParaRPr lang="en-US" sz="1800" dirty="0">
              <a:latin typeface="Calibri" pitchFamily="34" charset="0"/>
            </a:endParaRPr>
          </a:p>
          <a:p>
            <a:r>
              <a:rPr lang="en-US" sz="1800" b="1" dirty="0">
                <a:latin typeface="Calibri" pitchFamily="34" charset="0"/>
              </a:rPr>
              <a:t>An agreement has four essential elements which are as follows –</a:t>
            </a:r>
            <a:endParaRPr lang="en-US" sz="1800" dirty="0">
              <a:latin typeface="Calibri" pitchFamily="34" charset="0"/>
            </a:endParaRPr>
          </a:p>
          <a:p>
            <a:pPr lvl="0"/>
            <a:r>
              <a:rPr lang="en-US" sz="1800" dirty="0">
                <a:latin typeface="Calibri" pitchFamily="34" charset="0"/>
              </a:rPr>
              <a:t>There should be two or more parties to an agreement</a:t>
            </a:r>
          </a:p>
          <a:p>
            <a:pPr lvl="0"/>
            <a:r>
              <a:rPr lang="en-US" sz="1800" dirty="0">
                <a:latin typeface="Calibri" pitchFamily="34" charset="0"/>
              </a:rPr>
              <a:t> Mutual consent of the parties</a:t>
            </a:r>
          </a:p>
          <a:p>
            <a:pPr lvl="0"/>
            <a:r>
              <a:rPr lang="en-US" sz="1800" dirty="0">
                <a:latin typeface="Calibri" pitchFamily="34" charset="0"/>
              </a:rPr>
              <a:t> It should be communicated;</a:t>
            </a:r>
          </a:p>
          <a:p>
            <a:pPr lvl="0"/>
            <a:r>
              <a:rPr lang="en-US" sz="1800" dirty="0">
                <a:latin typeface="Calibri" pitchFamily="34" charset="0"/>
              </a:rPr>
              <a:t>There should be common intention to affect the legal relationship</a:t>
            </a:r>
          </a:p>
        </p:txBody>
      </p:sp>
    </p:spTree>
    <p:extLst>
      <p:ext uri="{BB962C8B-B14F-4D97-AF65-F5344CB8AC3E}">
        <p14:creationId xmlns:p14="http://schemas.microsoft.com/office/powerpoint/2010/main" val="964017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5334000" cy="487362"/>
          </a:xfrm>
        </p:spPr>
        <p:txBody>
          <a:bodyPr>
            <a:normAutofit/>
          </a:bodyPr>
          <a:lstStyle/>
          <a:p>
            <a:r>
              <a:rPr lang="en-US" sz="2400" b="1" dirty="0">
                <a:solidFill>
                  <a:srgbClr val="FF0000"/>
                </a:solidFill>
                <a:latin typeface="Calibri" pitchFamily="34" charset="0"/>
              </a:rPr>
              <a:t>Modes of Acquisition of Property…</a:t>
            </a:r>
            <a:endParaRPr lang="en-US" sz="2400" dirty="0">
              <a:solidFill>
                <a:srgbClr val="FF0000"/>
              </a:solidFill>
            </a:endParaRPr>
          </a:p>
        </p:txBody>
      </p:sp>
      <p:sp>
        <p:nvSpPr>
          <p:cNvPr id="3" name="Content Placeholder 2"/>
          <p:cNvSpPr>
            <a:spLocks noGrp="1"/>
          </p:cNvSpPr>
          <p:nvPr>
            <p:ph sz="quarter" idx="1"/>
          </p:nvPr>
        </p:nvSpPr>
        <p:spPr>
          <a:xfrm>
            <a:off x="152400" y="914400"/>
            <a:ext cx="8534400" cy="5791200"/>
          </a:xfrm>
        </p:spPr>
        <p:txBody>
          <a:bodyPr>
            <a:normAutofit/>
          </a:bodyPr>
          <a:lstStyle/>
          <a:p>
            <a:pPr fontAlgn="base"/>
            <a:r>
              <a:rPr lang="en-US" b="1" dirty="0"/>
              <a:t> </a:t>
            </a:r>
            <a:r>
              <a:rPr lang="en-US" b="1" dirty="0">
                <a:solidFill>
                  <a:srgbClr val="FF0000"/>
                </a:solidFill>
                <a:latin typeface="Calibri" pitchFamily="34" charset="0"/>
              </a:rPr>
              <a:t>Inheritance</a:t>
            </a:r>
            <a:r>
              <a:rPr lang="en-US" dirty="0"/>
              <a:t/>
            </a:r>
            <a:br>
              <a:rPr lang="en-US" dirty="0"/>
            </a:br>
            <a:r>
              <a:rPr lang="en-US" b="1" dirty="0"/>
              <a:t/>
            </a:r>
            <a:br>
              <a:rPr lang="en-US" b="1" dirty="0"/>
            </a:br>
            <a:r>
              <a:rPr lang="en-US" sz="1800" dirty="0" smtClean="0">
                <a:latin typeface="Calibri" pitchFamily="34" charset="0"/>
              </a:rPr>
              <a:t>Another </a:t>
            </a:r>
            <a:r>
              <a:rPr lang="en-US" sz="1800" dirty="0">
                <a:latin typeface="Calibri" pitchFamily="34" charset="0"/>
              </a:rPr>
              <a:t>method of acquiring property is by means of inheritance. When a person dies certain rights survive him and pass on to his heirs and successors. There are others which die with him. Those rights which survive him are called heritable or inheritable rights. </a:t>
            </a:r>
            <a:endParaRPr lang="en-US" sz="1800" dirty="0" smtClean="0">
              <a:latin typeface="Calibri" pitchFamily="34" charset="0"/>
            </a:endParaRPr>
          </a:p>
          <a:p>
            <a:pPr fontAlgn="base"/>
            <a:r>
              <a:rPr lang="en-US" sz="1800" dirty="0"/>
              <a:t>Proprietary rights are inheritable as they possess value. </a:t>
            </a:r>
            <a:endParaRPr lang="en-US" sz="1800" dirty="0" smtClean="0"/>
          </a:p>
          <a:p>
            <a:pPr fontAlgn="base"/>
            <a:endParaRPr lang="en-US" sz="1800" dirty="0">
              <a:latin typeface="Calibri" pitchFamily="34" charset="0"/>
            </a:endParaRPr>
          </a:p>
        </p:txBody>
      </p:sp>
    </p:spTree>
    <p:extLst>
      <p:ext uri="{BB962C8B-B14F-4D97-AF65-F5344CB8AC3E}">
        <p14:creationId xmlns:p14="http://schemas.microsoft.com/office/powerpoint/2010/main" val="2157844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lnSpcReduction="2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mhkhalil@uop.edu.pk</a:t>
            </a:r>
            <a:endParaRPr lang="en-US" dirty="0"/>
          </a:p>
        </p:txBody>
      </p:sp>
      <p:pic>
        <p:nvPicPr>
          <p:cNvPr id="1026" name="Picture 2" descr="C:\Users\Hassan Khalil\Desktop\University_of_Peshawar_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838200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49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228600"/>
            <a:ext cx="2057400" cy="503238"/>
          </a:xfrm>
        </p:spPr>
        <p:txBody>
          <a:bodyPr>
            <a:normAutofit fontScale="90000"/>
          </a:bodyPr>
          <a:lstStyle/>
          <a:p>
            <a:r>
              <a:rPr lang="en-US" dirty="0" smtClean="0">
                <a:solidFill>
                  <a:srgbClr val="C00000"/>
                </a:solidFill>
              </a:rPr>
              <a:t>AGENDA</a:t>
            </a:r>
            <a:endParaRPr lang="en-US" dirty="0">
              <a:solidFill>
                <a:srgbClr val="C00000"/>
              </a:solidFill>
            </a:endParaRPr>
          </a:p>
        </p:txBody>
      </p:sp>
      <p:sp>
        <p:nvSpPr>
          <p:cNvPr id="3" name="Content Placeholder 2"/>
          <p:cNvSpPr>
            <a:spLocks noGrp="1"/>
          </p:cNvSpPr>
          <p:nvPr>
            <p:ph sz="quarter" idx="1"/>
          </p:nvPr>
        </p:nvSpPr>
        <p:spPr>
          <a:xfrm>
            <a:off x="685800" y="990600"/>
            <a:ext cx="7467600" cy="4873752"/>
          </a:xfrm>
        </p:spPr>
        <p:txBody>
          <a:bodyPr/>
          <a:lstStyle/>
          <a:p>
            <a:r>
              <a:rPr lang="en-US" dirty="0" smtClean="0"/>
              <a:t>Introduction </a:t>
            </a:r>
          </a:p>
          <a:p>
            <a:r>
              <a:rPr lang="en-US" dirty="0" smtClean="0"/>
              <a:t>Definition </a:t>
            </a:r>
            <a:endParaRPr lang="en-US" dirty="0"/>
          </a:p>
          <a:p>
            <a:r>
              <a:rPr lang="en-US" dirty="0" smtClean="0"/>
              <a:t>Kinds of </a:t>
            </a:r>
            <a:r>
              <a:rPr lang="en-US" dirty="0" smtClean="0"/>
              <a:t>property</a:t>
            </a:r>
          </a:p>
          <a:p>
            <a:r>
              <a:rPr lang="en-US" dirty="0" smtClean="0"/>
              <a:t>Modes of acquisition of property</a:t>
            </a:r>
            <a:endParaRPr lang="en-US" dirty="0"/>
          </a:p>
          <a:p>
            <a:r>
              <a:rPr lang="en-US" dirty="0" smtClean="0"/>
              <a:t>Conclusion</a:t>
            </a:r>
            <a:endParaRPr lang="en-US" dirty="0"/>
          </a:p>
          <a:p>
            <a:endParaRPr lang="en-US" dirty="0"/>
          </a:p>
        </p:txBody>
      </p:sp>
    </p:spTree>
    <p:extLst>
      <p:ext uri="{BB962C8B-B14F-4D97-AF65-F5344CB8AC3E}">
        <p14:creationId xmlns:p14="http://schemas.microsoft.com/office/powerpoint/2010/main" val="791859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2743200" cy="487362"/>
          </a:xfrm>
        </p:spPr>
        <p:txBody>
          <a:bodyPr>
            <a:normAutofit fontScale="90000"/>
          </a:bodyPr>
          <a:lstStyle/>
          <a:p>
            <a:r>
              <a:rPr lang="en-US" b="1" dirty="0" smtClean="0">
                <a:solidFill>
                  <a:srgbClr val="FF0000"/>
                </a:solidFill>
              </a:rPr>
              <a:t>introduction</a:t>
            </a:r>
            <a:endParaRPr lang="en-US" b="1" dirty="0">
              <a:solidFill>
                <a:srgbClr val="FF0000"/>
              </a:solidFill>
            </a:endParaRPr>
          </a:p>
        </p:txBody>
      </p:sp>
      <p:sp>
        <p:nvSpPr>
          <p:cNvPr id="3" name="Content Placeholder 2"/>
          <p:cNvSpPr>
            <a:spLocks noGrp="1"/>
          </p:cNvSpPr>
          <p:nvPr>
            <p:ph sz="quarter" idx="1"/>
          </p:nvPr>
        </p:nvSpPr>
        <p:spPr>
          <a:xfrm>
            <a:off x="76200" y="914400"/>
            <a:ext cx="8610600" cy="5559552"/>
          </a:xfrm>
        </p:spPr>
        <p:txBody>
          <a:bodyPr/>
          <a:lstStyle/>
          <a:p>
            <a:r>
              <a:rPr lang="en-US" sz="2000" dirty="0" smtClean="0"/>
              <a:t>The </a:t>
            </a:r>
            <a:r>
              <a:rPr lang="en-US" sz="2000" dirty="0"/>
              <a:t>word 'property' is derived from the Latin term </a:t>
            </a:r>
            <a:r>
              <a:rPr lang="en-US" sz="2000" b="1" dirty="0"/>
              <a:t>'</a:t>
            </a:r>
            <a:r>
              <a:rPr lang="en-US" sz="2000" b="1" dirty="0" err="1"/>
              <a:t>properietate</a:t>
            </a:r>
            <a:r>
              <a:rPr lang="en-US" sz="2000" dirty="0"/>
              <a:t>' and the French equivalent '</a:t>
            </a:r>
            <a:r>
              <a:rPr lang="en-US" sz="2000" b="1" dirty="0" err="1"/>
              <a:t>proprius</a:t>
            </a:r>
            <a:r>
              <a:rPr lang="en-US" sz="2000" b="1" dirty="0"/>
              <a:t>'</a:t>
            </a:r>
            <a:r>
              <a:rPr lang="en-US" sz="2000" dirty="0"/>
              <a:t> which means a thing owned. </a:t>
            </a:r>
            <a:endParaRPr lang="en-US" sz="2000" dirty="0" smtClean="0"/>
          </a:p>
          <a:p>
            <a:endParaRPr lang="en-US" sz="2000" dirty="0" smtClean="0"/>
          </a:p>
          <a:p>
            <a:r>
              <a:rPr lang="en-US" sz="2000" dirty="0" smtClean="0"/>
              <a:t>The </a:t>
            </a:r>
            <a:r>
              <a:rPr lang="en-US" sz="2000" dirty="0"/>
              <a:t>concept of property and ownership are very closely related to each other. </a:t>
            </a:r>
            <a:endParaRPr lang="en-US" sz="2000" dirty="0" smtClean="0"/>
          </a:p>
          <a:p>
            <a:endParaRPr lang="en-US" sz="2000" dirty="0" smtClean="0"/>
          </a:p>
          <a:p>
            <a:r>
              <a:rPr lang="en-US" sz="2000" dirty="0" smtClean="0"/>
              <a:t>There </a:t>
            </a:r>
            <a:r>
              <a:rPr lang="en-US" sz="2000" dirty="0"/>
              <a:t>can be no property without ownership and ownership without property. </a:t>
            </a:r>
            <a:endParaRPr lang="en-US" sz="2000" dirty="0" smtClean="0"/>
          </a:p>
          <a:p>
            <a:endParaRPr lang="en-US" sz="2000" dirty="0" smtClean="0"/>
          </a:p>
          <a:p>
            <a:r>
              <a:rPr lang="en-US" sz="2000" dirty="0" smtClean="0"/>
              <a:t>The </a:t>
            </a:r>
            <a:r>
              <a:rPr lang="en-US" sz="2000" dirty="0"/>
              <a:t>concept of property occupies an important place human life because it is impossible to live without property. </a:t>
            </a:r>
            <a:endParaRPr lang="en-US" sz="2000" dirty="0"/>
          </a:p>
        </p:txBody>
      </p:sp>
    </p:spTree>
    <p:extLst>
      <p:ext uri="{BB962C8B-B14F-4D97-AF65-F5344CB8AC3E}">
        <p14:creationId xmlns:p14="http://schemas.microsoft.com/office/powerpoint/2010/main" val="1716835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2895600" cy="334962"/>
          </a:xfrm>
        </p:spPr>
        <p:txBody>
          <a:bodyPr>
            <a:normAutofit fontScale="90000"/>
          </a:bodyPr>
          <a:lstStyle/>
          <a:p>
            <a:r>
              <a:rPr lang="en-US" b="1" dirty="0" smtClean="0">
                <a:solidFill>
                  <a:srgbClr val="FF0000"/>
                </a:solidFill>
              </a:rPr>
              <a:t>Definitions…</a:t>
            </a:r>
            <a:endParaRPr lang="en-US" b="1" dirty="0">
              <a:solidFill>
                <a:srgbClr val="FF0000"/>
              </a:solidFill>
            </a:endParaRPr>
          </a:p>
        </p:txBody>
      </p:sp>
      <p:sp>
        <p:nvSpPr>
          <p:cNvPr id="3" name="Content Placeholder 2"/>
          <p:cNvSpPr>
            <a:spLocks noGrp="1"/>
          </p:cNvSpPr>
          <p:nvPr>
            <p:ph sz="quarter" idx="1"/>
          </p:nvPr>
        </p:nvSpPr>
        <p:spPr>
          <a:xfrm>
            <a:off x="152400" y="609600"/>
            <a:ext cx="8686800" cy="5864352"/>
          </a:xfrm>
        </p:spPr>
        <p:txBody>
          <a:bodyPr>
            <a:normAutofit/>
          </a:bodyPr>
          <a:lstStyle/>
          <a:p>
            <a:r>
              <a:rPr lang="en-US" b="1" dirty="0">
                <a:solidFill>
                  <a:srgbClr val="FF0000"/>
                </a:solidFill>
              </a:rPr>
              <a:t>Definitions</a:t>
            </a:r>
          </a:p>
          <a:p>
            <a:r>
              <a:rPr lang="en-US" sz="2200" dirty="0"/>
              <a:t>Property is defined as a thing that is recognized as having some value by the society and that which is being held by a person</a:t>
            </a:r>
            <a:r>
              <a:rPr lang="en-US" sz="2200" dirty="0" smtClean="0"/>
              <a:t>.</a:t>
            </a:r>
          </a:p>
          <a:p>
            <a:pPr marL="0" indent="0">
              <a:buNone/>
            </a:pPr>
            <a:endParaRPr lang="en-US" sz="2200" dirty="0"/>
          </a:p>
          <a:p>
            <a:r>
              <a:rPr lang="en-US" b="1" dirty="0">
                <a:solidFill>
                  <a:srgbClr val="FF0000"/>
                </a:solidFill>
              </a:rPr>
              <a:t>Locke –</a:t>
            </a:r>
            <a:endParaRPr lang="en-US" dirty="0">
              <a:solidFill>
                <a:srgbClr val="FF0000"/>
              </a:solidFill>
            </a:endParaRPr>
          </a:p>
          <a:p>
            <a:pPr>
              <a:buFont typeface="Wingdings" pitchFamily="2" charset="2"/>
              <a:buChar char="§"/>
            </a:pPr>
            <a:r>
              <a:rPr lang="en-US" dirty="0" smtClean="0"/>
              <a:t>According </a:t>
            </a:r>
            <a:r>
              <a:rPr lang="en-US" dirty="0"/>
              <a:t>to Locke, " Every man has a property in his own person." every individual has the right to preserve his property, that is his wife, liberty and estate."</a:t>
            </a:r>
          </a:p>
          <a:p>
            <a:endParaRPr lang="en-US" dirty="0"/>
          </a:p>
        </p:txBody>
      </p:sp>
    </p:spTree>
    <p:extLst>
      <p:ext uri="{BB962C8B-B14F-4D97-AF65-F5344CB8AC3E}">
        <p14:creationId xmlns:p14="http://schemas.microsoft.com/office/powerpoint/2010/main" val="2747317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228600"/>
            <a:ext cx="2514600" cy="655638"/>
          </a:xfrm>
        </p:spPr>
        <p:txBody>
          <a:bodyPr>
            <a:normAutofit fontScale="90000"/>
          </a:bodyPr>
          <a:lstStyle/>
          <a:p>
            <a:r>
              <a:rPr lang="en-US" b="1" dirty="0" smtClean="0">
                <a:solidFill>
                  <a:srgbClr val="C00000"/>
                </a:solidFill>
              </a:rPr>
              <a:t>Definition…</a:t>
            </a:r>
            <a:endParaRPr lang="en-US" b="1" dirty="0">
              <a:solidFill>
                <a:srgbClr val="C00000"/>
              </a:solidFill>
            </a:endParaRPr>
          </a:p>
        </p:txBody>
      </p:sp>
      <p:sp>
        <p:nvSpPr>
          <p:cNvPr id="3" name="Content Placeholder 2"/>
          <p:cNvSpPr>
            <a:spLocks noGrp="1"/>
          </p:cNvSpPr>
          <p:nvPr>
            <p:ph sz="quarter" idx="1"/>
          </p:nvPr>
        </p:nvSpPr>
        <p:spPr>
          <a:xfrm>
            <a:off x="152400" y="914400"/>
            <a:ext cx="8534400" cy="5791200"/>
          </a:xfrm>
        </p:spPr>
        <p:txBody>
          <a:bodyPr>
            <a:normAutofit/>
          </a:bodyPr>
          <a:lstStyle/>
          <a:p>
            <a:pPr marL="0" indent="0">
              <a:buNone/>
            </a:pPr>
            <a:r>
              <a:rPr lang="en-US" b="1" dirty="0" smtClean="0">
                <a:solidFill>
                  <a:srgbClr val="FF0000"/>
                </a:solidFill>
              </a:rPr>
              <a:t>Austin’s definition</a:t>
            </a:r>
          </a:p>
          <a:p>
            <a:r>
              <a:rPr lang="en-US" sz="2000" dirty="0" smtClean="0"/>
              <a:t>According </a:t>
            </a:r>
            <a:r>
              <a:rPr lang="en-US" sz="2000" dirty="0"/>
              <a:t>to Austin, the term property is sometimes used to denote the greatest right of enjoyment known as to law excluding servitudes. </a:t>
            </a:r>
            <a:endParaRPr lang="en-US" sz="2000" dirty="0" smtClean="0"/>
          </a:p>
          <a:p>
            <a:endParaRPr lang="en-US" sz="2000" dirty="0" smtClean="0"/>
          </a:p>
          <a:p>
            <a:r>
              <a:rPr lang="en-US" sz="2000" dirty="0" smtClean="0"/>
              <a:t>Sometimes </a:t>
            </a:r>
            <a:r>
              <a:rPr lang="en-US" sz="2000" dirty="0"/>
              <a:t>life interests are described as property.  </a:t>
            </a:r>
            <a:endParaRPr lang="en-US" sz="2000" dirty="0" smtClean="0"/>
          </a:p>
          <a:p>
            <a:endParaRPr lang="en-US" sz="2000" dirty="0" smtClean="0"/>
          </a:p>
          <a:p>
            <a:r>
              <a:rPr lang="en-US" sz="2000" dirty="0" smtClean="0"/>
              <a:t>Even </a:t>
            </a:r>
            <a:r>
              <a:rPr lang="en-US" sz="2000" dirty="0"/>
              <a:t>servitudes are described as property in the sense that there is a legal title to them. </a:t>
            </a:r>
            <a:endParaRPr lang="en-US" sz="2000" dirty="0" smtClean="0"/>
          </a:p>
          <a:p>
            <a:endParaRPr lang="en-US" sz="2000" dirty="0" smtClean="0"/>
          </a:p>
          <a:p>
            <a:r>
              <a:rPr lang="en-US" sz="2000" dirty="0" smtClean="0"/>
              <a:t>Sometimes </a:t>
            </a:r>
            <a:r>
              <a:rPr lang="en-US" sz="2000" dirty="0"/>
              <a:t>property means the whole of the assets of a man including both the right in rem and right in personam</a:t>
            </a:r>
          </a:p>
          <a:p>
            <a:pPr marL="0" indent="0">
              <a:buNone/>
            </a:pPr>
            <a:endParaRPr lang="en-US" dirty="0"/>
          </a:p>
        </p:txBody>
      </p:sp>
    </p:spTree>
    <p:extLst>
      <p:ext uri="{BB962C8B-B14F-4D97-AF65-F5344CB8AC3E}">
        <p14:creationId xmlns:p14="http://schemas.microsoft.com/office/powerpoint/2010/main" val="720222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0"/>
            <a:ext cx="2590800" cy="487362"/>
          </a:xfrm>
        </p:spPr>
        <p:txBody>
          <a:bodyPr>
            <a:normAutofit fontScale="90000"/>
          </a:bodyPr>
          <a:lstStyle/>
          <a:p>
            <a:r>
              <a:rPr lang="en-US" b="1" dirty="0" smtClean="0">
                <a:solidFill>
                  <a:srgbClr val="FF0000"/>
                </a:solidFill>
              </a:rPr>
              <a:t>Definition…</a:t>
            </a:r>
            <a:endParaRPr lang="en-US" b="1" dirty="0">
              <a:solidFill>
                <a:srgbClr val="FF0000"/>
              </a:solidFill>
            </a:endParaRPr>
          </a:p>
        </p:txBody>
      </p:sp>
      <p:sp>
        <p:nvSpPr>
          <p:cNvPr id="3" name="Content Placeholder 2"/>
          <p:cNvSpPr>
            <a:spLocks noGrp="1"/>
          </p:cNvSpPr>
          <p:nvPr>
            <p:ph sz="quarter" idx="1"/>
          </p:nvPr>
        </p:nvSpPr>
        <p:spPr>
          <a:xfrm>
            <a:off x="228600" y="685800"/>
            <a:ext cx="8610600" cy="6016752"/>
          </a:xfrm>
        </p:spPr>
        <p:txBody>
          <a:bodyPr/>
          <a:lstStyle/>
          <a:p>
            <a:r>
              <a:rPr lang="en-US" b="1" dirty="0">
                <a:solidFill>
                  <a:srgbClr val="FF0000"/>
                </a:solidFill>
              </a:rPr>
              <a:t>According to Bentham </a:t>
            </a:r>
            <a:endParaRPr lang="en-US" b="1" dirty="0" smtClean="0">
              <a:solidFill>
                <a:srgbClr val="FF0000"/>
              </a:solidFill>
            </a:endParaRPr>
          </a:p>
          <a:p>
            <a:pPr>
              <a:buFont typeface="Wingdings" pitchFamily="2" charset="2"/>
              <a:buChar char="§"/>
            </a:pPr>
            <a:r>
              <a:rPr lang="en-US" sz="2000" dirty="0" smtClean="0"/>
              <a:t>"</a:t>
            </a:r>
            <a:r>
              <a:rPr lang="en-US" sz="2000" dirty="0"/>
              <a:t>property is nothing more than the basis of s certain expectation of deriving thereafter certain advantages by a thing the reason of the relation in which we stand towards it. </a:t>
            </a:r>
            <a:endParaRPr lang="en-US" sz="2000" dirty="0" smtClean="0"/>
          </a:p>
          <a:p>
            <a:pPr>
              <a:buFont typeface="Wingdings" pitchFamily="2" charset="2"/>
              <a:buChar char="§"/>
            </a:pPr>
            <a:endParaRPr lang="en-US" sz="2000" dirty="0" smtClean="0"/>
          </a:p>
          <a:p>
            <a:pPr>
              <a:buFont typeface="Wingdings" pitchFamily="2" charset="2"/>
              <a:buChar char="§"/>
            </a:pPr>
            <a:r>
              <a:rPr lang="en-US" sz="2000" dirty="0" smtClean="0"/>
              <a:t>There </a:t>
            </a:r>
            <a:r>
              <a:rPr lang="en-US" sz="2000" dirty="0"/>
              <a:t>is no image, no visible lineament which can property the relation that constitutes property. </a:t>
            </a:r>
            <a:endParaRPr lang="en-US" sz="2000" dirty="0" smtClean="0"/>
          </a:p>
          <a:p>
            <a:pPr>
              <a:buFont typeface="Wingdings" pitchFamily="2" charset="2"/>
              <a:buChar char="§"/>
            </a:pPr>
            <a:endParaRPr lang="en-US" sz="2000" dirty="0" smtClean="0"/>
          </a:p>
          <a:p>
            <a:pPr>
              <a:buFont typeface="Wingdings" pitchFamily="2" charset="2"/>
              <a:buChar char="§"/>
            </a:pPr>
            <a:r>
              <a:rPr lang="en-US" sz="2000" dirty="0" smtClean="0"/>
              <a:t>It </a:t>
            </a:r>
            <a:r>
              <a:rPr lang="en-US" sz="2000" dirty="0"/>
              <a:t>belongs not to physics, but to metaphysics. </a:t>
            </a:r>
            <a:endParaRPr lang="en-US" sz="2000" dirty="0" smtClean="0"/>
          </a:p>
          <a:p>
            <a:pPr>
              <a:buFont typeface="Wingdings" pitchFamily="2" charset="2"/>
              <a:buChar char="§"/>
            </a:pPr>
            <a:endParaRPr lang="en-US" sz="2000" dirty="0" smtClean="0"/>
          </a:p>
          <a:p>
            <a:pPr>
              <a:buFont typeface="Wingdings" pitchFamily="2" charset="2"/>
              <a:buChar char="§"/>
            </a:pPr>
            <a:r>
              <a:rPr lang="en-US" sz="2000" dirty="0" smtClean="0"/>
              <a:t>It </a:t>
            </a:r>
            <a:r>
              <a:rPr lang="en-US" sz="2000" dirty="0"/>
              <a:t>is altogether a conception of Mind. </a:t>
            </a:r>
            <a:endParaRPr lang="en-US" sz="2000" dirty="0" smtClean="0"/>
          </a:p>
          <a:p>
            <a:pPr>
              <a:buFont typeface="Wingdings" pitchFamily="2" charset="2"/>
              <a:buChar char="§"/>
            </a:pPr>
            <a:endParaRPr lang="en-US" sz="2000" dirty="0" smtClean="0"/>
          </a:p>
          <a:p>
            <a:pPr>
              <a:buFont typeface="Wingdings" pitchFamily="2" charset="2"/>
              <a:buChar char="§"/>
            </a:pPr>
            <a:r>
              <a:rPr lang="en-US" sz="2000" dirty="0" smtClean="0"/>
              <a:t>To </a:t>
            </a:r>
            <a:r>
              <a:rPr lang="en-US" sz="2000" dirty="0"/>
              <a:t>it, all or any of these physical circumstances failed to assist in conveying the idea of property."</a:t>
            </a:r>
            <a:endParaRPr lang="en-US" sz="2000" dirty="0"/>
          </a:p>
        </p:txBody>
      </p:sp>
    </p:spTree>
    <p:extLst>
      <p:ext uri="{BB962C8B-B14F-4D97-AF65-F5344CB8AC3E}">
        <p14:creationId xmlns:p14="http://schemas.microsoft.com/office/powerpoint/2010/main" val="1207347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3962400" cy="579438"/>
          </a:xfrm>
        </p:spPr>
        <p:txBody>
          <a:bodyPr>
            <a:normAutofit/>
          </a:bodyPr>
          <a:lstStyle/>
          <a:p>
            <a:r>
              <a:rPr lang="en-US" b="1" dirty="0" smtClean="0">
                <a:solidFill>
                  <a:srgbClr val="C00000"/>
                </a:solidFill>
              </a:rPr>
              <a:t>Kinds of property</a:t>
            </a:r>
            <a:endParaRPr lang="en-US" b="1" dirty="0">
              <a:solidFill>
                <a:srgbClr val="C00000"/>
              </a:solidFill>
            </a:endParaRPr>
          </a:p>
        </p:txBody>
      </p:sp>
      <p:sp>
        <p:nvSpPr>
          <p:cNvPr id="3" name="Content Placeholder 2"/>
          <p:cNvSpPr>
            <a:spLocks noGrp="1"/>
          </p:cNvSpPr>
          <p:nvPr>
            <p:ph sz="quarter" idx="1"/>
          </p:nvPr>
        </p:nvSpPr>
        <p:spPr>
          <a:xfrm>
            <a:off x="152400" y="685800"/>
            <a:ext cx="8534400" cy="6172200"/>
          </a:xfrm>
        </p:spPr>
        <p:txBody>
          <a:bodyPr>
            <a:normAutofit/>
          </a:bodyPr>
          <a:lstStyle/>
          <a:p>
            <a:pPr>
              <a:buFont typeface="Wingdings" pitchFamily="2" charset="2"/>
              <a:buChar char="§"/>
            </a:pPr>
            <a:r>
              <a:rPr lang="en-US" sz="2000" b="1" dirty="0" smtClean="0">
                <a:solidFill>
                  <a:srgbClr val="FF0000"/>
                </a:solidFill>
                <a:latin typeface="Calibri" pitchFamily="34" charset="0"/>
              </a:rPr>
              <a:t>Corporeal </a:t>
            </a:r>
            <a:r>
              <a:rPr lang="en-US" sz="2000" b="1" dirty="0">
                <a:solidFill>
                  <a:srgbClr val="FF0000"/>
                </a:solidFill>
                <a:latin typeface="Calibri" pitchFamily="34" charset="0"/>
              </a:rPr>
              <a:t>Property -</a:t>
            </a:r>
            <a:r>
              <a:rPr lang="en-US" sz="2000" b="1" dirty="0">
                <a:latin typeface="Calibri" pitchFamily="34" charset="0"/>
              </a:rPr>
              <a:t> </a:t>
            </a:r>
            <a:r>
              <a:rPr lang="en-US" sz="2000" dirty="0">
                <a:latin typeface="Calibri" pitchFamily="34" charset="0"/>
              </a:rPr>
              <a:t/>
            </a:r>
            <a:br>
              <a:rPr lang="en-US" sz="2000" dirty="0">
                <a:latin typeface="Calibri" pitchFamily="34" charset="0"/>
              </a:rPr>
            </a:br>
            <a:r>
              <a:rPr lang="en-US" b="1" dirty="0"/>
              <a:t/>
            </a:r>
            <a:br>
              <a:rPr lang="en-US" b="1" dirty="0"/>
            </a:br>
            <a:r>
              <a:rPr lang="en-US" sz="2200" dirty="0" smtClean="0">
                <a:latin typeface="Calibri" pitchFamily="34" charset="0"/>
              </a:rPr>
              <a:t>Corporeal </a:t>
            </a:r>
            <a:r>
              <a:rPr lang="en-US" sz="2200" dirty="0">
                <a:latin typeface="Calibri" pitchFamily="34" charset="0"/>
              </a:rPr>
              <a:t>property is the right of ownership in material things</a:t>
            </a:r>
            <a:r>
              <a:rPr lang="en-US" sz="2200" dirty="0" smtClean="0">
                <a:latin typeface="Calibri" pitchFamily="34" charset="0"/>
              </a:rPr>
              <a:t>. Corporeal </a:t>
            </a:r>
            <a:r>
              <a:rPr lang="en-US" sz="2200" dirty="0">
                <a:latin typeface="Calibri" pitchFamily="34" charset="0"/>
              </a:rPr>
              <a:t>property is always visible and tangible. Corporeal property can be perceived by senses. It can be seen or touched.</a:t>
            </a:r>
            <a:br>
              <a:rPr lang="en-US" sz="2200" dirty="0">
                <a:latin typeface="Calibri" pitchFamily="34" charset="0"/>
              </a:rPr>
            </a:br>
            <a:endParaRPr lang="en-US" b="1" dirty="0" smtClean="0"/>
          </a:p>
          <a:p>
            <a:pPr>
              <a:buFont typeface="Wingdings" pitchFamily="2" charset="2"/>
              <a:buChar char="§"/>
            </a:pPr>
            <a:r>
              <a:rPr lang="en-US" sz="2200" b="1" dirty="0" smtClean="0">
                <a:latin typeface="Calibri" pitchFamily="34" charset="0"/>
              </a:rPr>
              <a:t>Examples</a:t>
            </a:r>
            <a:r>
              <a:rPr lang="en-US" sz="2200" b="1" dirty="0">
                <a:latin typeface="Calibri" pitchFamily="34" charset="0"/>
              </a:rPr>
              <a:t> </a:t>
            </a:r>
            <a:r>
              <a:rPr lang="en-US" sz="2200" dirty="0">
                <a:latin typeface="Calibri" pitchFamily="34" charset="0"/>
              </a:rPr>
              <a:t>-A House, Land, Car, Bike </a:t>
            </a:r>
            <a:r>
              <a:rPr lang="en-US" sz="2200" dirty="0" smtClean="0">
                <a:latin typeface="Calibri" pitchFamily="34" charset="0"/>
              </a:rPr>
              <a:t>etc.</a:t>
            </a:r>
            <a:r>
              <a:rPr lang="en-US" sz="2200" dirty="0">
                <a:latin typeface="Calibri" pitchFamily="34" charset="0"/>
              </a:rPr>
              <a:t/>
            </a:r>
            <a:br>
              <a:rPr lang="en-US" sz="2200" dirty="0">
                <a:latin typeface="Calibri" pitchFamily="34" charset="0"/>
              </a:rPr>
            </a:br>
            <a:r>
              <a:rPr lang="en-US" dirty="0"/>
              <a:t/>
            </a:r>
            <a:br>
              <a:rPr lang="en-US" dirty="0"/>
            </a:br>
            <a:r>
              <a:rPr lang="en-US" sz="2000" dirty="0">
                <a:latin typeface="Calibri" pitchFamily="34" charset="0"/>
              </a:rPr>
              <a:t>Corporeal property may be divided into two classes- </a:t>
            </a:r>
          </a:p>
          <a:p>
            <a:pPr marL="0" indent="0">
              <a:buNone/>
            </a:pPr>
            <a:r>
              <a:rPr lang="en-US" sz="2000" dirty="0">
                <a:latin typeface="Calibri" pitchFamily="34" charset="0"/>
              </a:rPr>
              <a:t/>
            </a:r>
            <a:br>
              <a:rPr lang="en-US" sz="2000" dirty="0">
                <a:latin typeface="Calibri" pitchFamily="34" charset="0"/>
              </a:rPr>
            </a:br>
            <a:endParaRPr lang="en-US" sz="2000" dirty="0">
              <a:latin typeface="Calibri" pitchFamily="34" charset="0"/>
            </a:endParaRPr>
          </a:p>
          <a:p>
            <a:pPr marL="0" indent="0">
              <a:buNone/>
            </a:pPr>
            <a:r>
              <a:rPr lang="en-US" sz="2000" dirty="0">
                <a:latin typeface="Calibri" pitchFamily="34" charset="0"/>
              </a:rPr>
              <a:t> </a:t>
            </a:r>
            <a:r>
              <a:rPr lang="en-US" sz="2000" dirty="0" smtClean="0">
                <a:latin typeface="Calibri" pitchFamily="34" charset="0"/>
              </a:rPr>
              <a:t>    Movable </a:t>
            </a:r>
            <a:r>
              <a:rPr lang="en-US" sz="2000" dirty="0">
                <a:latin typeface="Calibri" pitchFamily="34" charset="0"/>
              </a:rPr>
              <a:t>Property (Chattels) and </a:t>
            </a:r>
            <a:endParaRPr lang="en-US" sz="2000" dirty="0" smtClean="0">
              <a:latin typeface="Calibri" pitchFamily="34" charset="0"/>
            </a:endParaRPr>
          </a:p>
          <a:p>
            <a:pPr marL="0" indent="0">
              <a:buNone/>
            </a:pPr>
            <a:r>
              <a:rPr lang="en-US" sz="2000" dirty="0">
                <a:latin typeface="Calibri" pitchFamily="34" charset="0"/>
              </a:rPr>
              <a:t> </a:t>
            </a:r>
            <a:r>
              <a:rPr lang="en-US" sz="2000" dirty="0" smtClean="0">
                <a:latin typeface="Calibri" pitchFamily="34" charset="0"/>
              </a:rPr>
              <a:t>    Immovable </a:t>
            </a:r>
            <a:r>
              <a:rPr lang="en-US" sz="2000" dirty="0">
                <a:latin typeface="Calibri" pitchFamily="34" charset="0"/>
              </a:rPr>
              <a:t>property. (Land and buildings</a:t>
            </a:r>
            <a:r>
              <a:rPr lang="en-US" sz="2000" dirty="0" smtClean="0">
                <a:latin typeface="Calibri" pitchFamily="34" charset="0"/>
              </a:rPr>
              <a:t>)</a:t>
            </a:r>
            <a:r>
              <a:rPr lang="en-US" dirty="0"/>
              <a:t> </a:t>
            </a:r>
            <a:r>
              <a:rPr lang="en-US" b="1" dirty="0"/>
              <a:t/>
            </a:r>
            <a:br>
              <a:rPr lang="en-US" b="1" dirty="0"/>
            </a:br>
            <a:endParaRPr lang="en-US" sz="2000" dirty="0"/>
          </a:p>
        </p:txBody>
      </p:sp>
    </p:spTree>
    <p:extLst>
      <p:ext uri="{BB962C8B-B14F-4D97-AF65-F5344CB8AC3E}">
        <p14:creationId xmlns:p14="http://schemas.microsoft.com/office/powerpoint/2010/main" val="308443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100" y="152400"/>
            <a:ext cx="5257800" cy="503238"/>
          </a:xfrm>
        </p:spPr>
        <p:txBody>
          <a:bodyPr>
            <a:normAutofit fontScale="90000"/>
          </a:bodyPr>
          <a:lstStyle/>
          <a:p>
            <a:r>
              <a:rPr lang="en-US" dirty="0" smtClean="0">
                <a:solidFill>
                  <a:srgbClr val="C00000"/>
                </a:solidFill>
              </a:rPr>
              <a:t>   </a:t>
            </a:r>
            <a:r>
              <a:rPr lang="en-US" sz="2700" dirty="0" smtClean="0">
                <a:solidFill>
                  <a:srgbClr val="C00000"/>
                </a:solidFill>
              </a:rPr>
              <a:t>             </a:t>
            </a:r>
            <a:r>
              <a:rPr lang="en-US" sz="2700" b="1" dirty="0">
                <a:solidFill>
                  <a:srgbClr val="C00000"/>
                </a:solidFill>
              </a:rPr>
              <a:t>KINDS OF </a:t>
            </a:r>
            <a:r>
              <a:rPr lang="en-US" sz="2700" b="1" dirty="0" smtClean="0">
                <a:solidFill>
                  <a:srgbClr val="C00000"/>
                </a:solidFill>
              </a:rPr>
              <a:t>property …</a:t>
            </a:r>
            <a:endParaRPr lang="en-US" sz="2700" b="1" dirty="0">
              <a:solidFill>
                <a:srgbClr val="C00000"/>
              </a:solidFill>
            </a:endParaRPr>
          </a:p>
        </p:txBody>
      </p:sp>
      <p:sp>
        <p:nvSpPr>
          <p:cNvPr id="6" name="Rectangle 5"/>
          <p:cNvSpPr/>
          <p:nvPr/>
        </p:nvSpPr>
        <p:spPr>
          <a:xfrm>
            <a:off x="228600" y="762000"/>
            <a:ext cx="8686800" cy="3693319"/>
          </a:xfrm>
          <a:prstGeom prst="rect">
            <a:avLst/>
          </a:prstGeom>
        </p:spPr>
        <p:txBody>
          <a:bodyPr wrap="square">
            <a:spAutoFit/>
          </a:bodyPr>
          <a:lstStyle/>
          <a:p>
            <a:pPr marL="285750" lvl="0" indent="-285750">
              <a:buFont typeface="Wingdings" pitchFamily="2" charset="2"/>
              <a:buChar char="§"/>
            </a:pPr>
            <a:r>
              <a:rPr lang="en-US" b="1" dirty="0">
                <a:solidFill>
                  <a:srgbClr val="FF0000"/>
                </a:solidFill>
              </a:rPr>
              <a:t>Incorporeal Property -</a:t>
            </a:r>
            <a:r>
              <a:rPr lang="en-US" b="1" dirty="0"/>
              <a:t> </a:t>
            </a:r>
            <a:r>
              <a:rPr lang="en-US" dirty="0"/>
              <a:t/>
            </a:r>
            <a:br>
              <a:rPr lang="en-US" dirty="0"/>
            </a:br>
            <a:r>
              <a:rPr lang="en-US" b="1" dirty="0"/>
              <a:t/>
            </a:r>
            <a:br>
              <a:rPr lang="en-US" b="1" dirty="0"/>
            </a:br>
            <a:r>
              <a:rPr lang="en-US" dirty="0" smtClean="0"/>
              <a:t>Incorporeal </a:t>
            </a:r>
            <a:r>
              <a:rPr lang="en-US" dirty="0"/>
              <a:t>property also called as intellectual or conventional property.  </a:t>
            </a:r>
            <a:endParaRPr lang="en-US" dirty="0" smtClean="0"/>
          </a:p>
          <a:p>
            <a:pPr marL="285750" lvl="0" indent="-285750">
              <a:buFont typeface="Wingdings" pitchFamily="2" charset="2"/>
              <a:buChar char="§"/>
            </a:pPr>
            <a:endParaRPr lang="en-US" dirty="0" smtClean="0"/>
          </a:p>
          <a:p>
            <a:pPr marL="285750" lvl="0" indent="-285750">
              <a:buFont typeface="Courier New" pitchFamily="49" charset="0"/>
              <a:buChar char="o"/>
            </a:pPr>
            <a:r>
              <a:rPr lang="en-US" dirty="0" smtClean="0"/>
              <a:t>it </a:t>
            </a:r>
            <a:r>
              <a:rPr lang="en-US" dirty="0"/>
              <a:t>includes all those valuable interests which are protected by </a:t>
            </a:r>
            <a:r>
              <a:rPr lang="en-US" dirty="0" smtClean="0"/>
              <a:t>law.</a:t>
            </a:r>
          </a:p>
          <a:p>
            <a:pPr marL="285750" lvl="0" indent="-285750">
              <a:buFont typeface="Courier New" pitchFamily="49" charset="0"/>
              <a:buChar char="o"/>
            </a:pPr>
            <a:endParaRPr lang="en-US" dirty="0" smtClean="0"/>
          </a:p>
          <a:p>
            <a:pPr marL="285750" lvl="0" indent="-285750">
              <a:buFont typeface="Courier New" pitchFamily="49" charset="0"/>
              <a:buChar char="o"/>
            </a:pPr>
            <a:r>
              <a:rPr lang="en-US" dirty="0" smtClean="0"/>
              <a:t>Incorporeal</a:t>
            </a:r>
            <a:r>
              <a:rPr lang="en-US" dirty="0"/>
              <a:t> property is intangible. </a:t>
            </a:r>
            <a:endParaRPr lang="en-US" dirty="0" smtClean="0"/>
          </a:p>
          <a:p>
            <a:pPr marL="285750" lvl="0" indent="-285750">
              <a:buFont typeface="Courier New" pitchFamily="49" charset="0"/>
              <a:buChar char="o"/>
            </a:pPr>
            <a:endParaRPr lang="en-US" dirty="0" smtClean="0"/>
          </a:p>
          <a:p>
            <a:pPr marL="285750" lvl="0" indent="-285750">
              <a:buFont typeface="Courier New" pitchFamily="49" charset="0"/>
              <a:buChar char="o"/>
            </a:pPr>
            <a:r>
              <a:rPr lang="en-US" dirty="0" smtClean="0"/>
              <a:t>It </a:t>
            </a:r>
            <a:r>
              <a:rPr lang="en-US" dirty="0"/>
              <a:t>cannot be Perceived by </a:t>
            </a:r>
            <a:r>
              <a:rPr lang="en-US" dirty="0" smtClean="0"/>
              <a:t>Senses.</a:t>
            </a:r>
          </a:p>
          <a:p>
            <a:pPr marL="285750" lvl="0" indent="-285750">
              <a:buFont typeface="Courier New" pitchFamily="49" charset="0"/>
              <a:buChar char="o"/>
            </a:pPr>
            <a:endParaRPr lang="en-US" b="1" dirty="0"/>
          </a:p>
          <a:p>
            <a:pPr marL="285750" lvl="0" indent="-285750">
              <a:buFont typeface="Courier New" pitchFamily="49" charset="0"/>
              <a:buChar char="o"/>
            </a:pPr>
            <a:r>
              <a:rPr lang="en-US" b="1" dirty="0" smtClean="0"/>
              <a:t>Examples</a:t>
            </a:r>
            <a:r>
              <a:rPr lang="en-US" dirty="0"/>
              <a:t> -  Patents, Copyrights, Trademarks etc.</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240776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152400"/>
            <a:ext cx="3124200" cy="503238"/>
          </a:xfrm>
        </p:spPr>
        <p:txBody>
          <a:bodyPr>
            <a:noAutofit/>
          </a:bodyPr>
          <a:lstStyle/>
          <a:p>
            <a:r>
              <a:rPr lang="en-US" sz="2000" b="1" dirty="0" smtClean="0">
                <a:solidFill>
                  <a:srgbClr val="FF0000"/>
                </a:solidFill>
              </a:rPr>
              <a:t>Kinds of property…..</a:t>
            </a:r>
            <a:endParaRPr lang="en-US" sz="2000" dirty="0">
              <a:solidFill>
                <a:srgbClr val="FF0000"/>
              </a:solidFill>
            </a:endParaRPr>
          </a:p>
        </p:txBody>
      </p:sp>
      <p:sp>
        <p:nvSpPr>
          <p:cNvPr id="3" name="Content Placeholder 2"/>
          <p:cNvSpPr>
            <a:spLocks noGrp="1"/>
          </p:cNvSpPr>
          <p:nvPr>
            <p:ph sz="quarter" idx="1"/>
          </p:nvPr>
        </p:nvSpPr>
        <p:spPr>
          <a:xfrm>
            <a:off x="152400" y="838200"/>
            <a:ext cx="8534400" cy="5943600"/>
          </a:xfrm>
        </p:spPr>
        <p:txBody>
          <a:bodyPr>
            <a:normAutofit/>
          </a:bodyPr>
          <a:lstStyle/>
          <a:p>
            <a:r>
              <a:rPr lang="en-US" b="1" dirty="0"/>
              <a:t> </a:t>
            </a:r>
            <a:r>
              <a:rPr lang="en-US" sz="2000" b="1" dirty="0">
                <a:solidFill>
                  <a:srgbClr val="FF0000"/>
                </a:solidFill>
                <a:latin typeface="Calibri" pitchFamily="34" charset="0"/>
              </a:rPr>
              <a:t>Movable Property and  Immovable Property -</a:t>
            </a:r>
            <a:r>
              <a:rPr lang="en-US" b="1" dirty="0"/>
              <a:t> </a:t>
            </a:r>
            <a:endParaRPr lang="en-US" dirty="0"/>
          </a:p>
          <a:p>
            <a:pPr>
              <a:buFont typeface="Wingdings" pitchFamily="2" charset="2"/>
              <a:buChar char="§"/>
            </a:pPr>
            <a:r>
              <a:rPr lang="en-US" sz="2000" dirty="0" smtClean="0">
                <a:latin typeface="Calibri" pitchFamily="34" charset="0"/>
              </a:rPr>
              <a:t>All </a:t>
            </a:r>
            <a:r>
              <a:rPr lang="en-US" sz="2000" dirty="0">
                <a:latin typeface="Calibri" pitchFamily="34" charset="0"/>
              </a:rPr>
              <a:t>Corporeal Property is either movable or immovable. </a:t>
            </a:r>
            <a:endParaRPr lang="en-US" sz="2000" dirty="0" smtClean="0">
              <a:latin typeface="Calibri" pitchFamily="34" charset="0"/>
            </a:endParaRPr>
          </a:p>
          <a:p>
            <a:pPr>
              <a:buFont typeface="Wingdings" pitchFamily="2" charset="2"/>
              <a:buChar char="§"/>
            </a:pPr>
            <a:r>
              <a:rPr lang="en-US" sz="2000" dirty="0" smtClean="0">
                <a:latin typeface="Calibri" pitchFamily="34" charset="0"/>
              </a:rPr>
              <a:t>In </a:t>
            </a:r>
            <a:r>
              <a:rPr lang="en-US" sz="2000" dirty="0">
                <a:latin typeface="Calibri" pitchFamily="34" charset="0"/>
              </a:rPr>
              <a:t>English law, </a:t>
            </a:r>
            <a:r>
              <a:rPr lang="en-US" sz="2000" dirty="0" smtClean="0">
                <a:latin typeface="Calibri" pitchFamily="34" charset="0"/>
              </a:rPr>
              <a:t>these </a:t>
            </a:r>
            <a:r>
              <a:rPr lang="en-US" sz="2000" dirty="0">
                <a:latin typeface="Calibri" pitchFamily="34" charset="0"/>
              </a:rPr>
              <a:t>are termed as chattels and land respectively</a:t>
            </a:r>
            <a:r>
              <a:rPr lang="en-US" sz="2000" dirty="0" smtClean="0">
                <a:latin typeface="Calibri" pitchFamily="34" charset="0"/>
              </a:rPr>
              <a:t>.</a:t>
            </a:r>
          </a:p>
          <a:p>
            <a:pPr>
              <a:buFont typeface="Wingdings" pitchFamily="2" charset="2"/>
              <a:buChar char="§"/>
            </a:pPr>
            <a:endParaRPr lang="en-US" sz="2000" dirty="0">
              <a:solidFill>
                <a:srgbClr val="FF0000"/>
              </a:solidFill>
              <a:latin typeface="Calibri" pitchFamily="34" charset="0"/>
            </a:endParaRPr>
          </a:p>
          <a:p>
            <a:pPr>
              <a:buFont typeface="Wingdings" pitchFamily="2" charset="2"/>
              <a:buChar char="§"/>
            </a:pPr>
            <a:r>
              <a:rPr lang="en-US" sz="2000" b="1" dirty="0">
                <a:solidFill>
                  <a:srgbClr val="FF0000"/>
                </a:solidFill>
                <a:latin typeface="Calibri" pitchFamily="34" charset="0"/>
              </a:rPr>
              <a:t>Movable Property - </a:t>
            </a:r>
            <a:r>
              <a:rPr lang="en-US" sz="2000" dirty="0">
                <a:solidFill>
                  <a:srgbClr val="FF0000"/>
                </a:solidFill>
                <a:latin typeface="Calibri" pitchFamily="34" charset="0"/>
              </a:rPr>
              <a:t/>
            </a:r>
            <a:br>
              <a:rPr lang="en-US" sz="2000" dirty="0">
                <a:solidFill>
                  <a:srgbClr val="FF0000"/>
                </a:solidFill>
                <a:latin typeface="Calibri" pitchFamily="34" charset="0"/>
              </a:rPr>
            </a:br>
            <a:r>
              <a:rPr lang="en-US" sz="2000" b="1" dirty="0"/>
              <a:t/>
            </a:r>
            <a:br>
              <a:rPr lang="en-US" sz="2000" b="1" dirty="0"/>
            </a:br>
            <a:r>
              <a:rPr lang="en-US" sz="2000" dirty="0" smtClean="0">
                <a:latin typeface="Calibri" pitchFamily="34" charset="0"/>
              </a:rPr>
              <a:t>Movable </a:t>
            </a:r>
            <a:r>
              <a:rPr lang="en-US" sz="2000" dirty="0">
                <a:latin typeface="Calibri" pitchFamily="34" charset="0"/>
              </a:rPr>
              <a:t>property is one, which can be transferred from one place to another place with the human efforts.</a:t>
            </a:r>
            <a:endParaRPr lang="en-US" sz="2000" dirty="0">
              <a:solidFill>
                <a:srgbClr val="FF0000"/>
              </a:solidFill>
              <a:latin typeface="Calibri" pitchFamily="34" charset="0"/>
            </a:endParaRPr>
          </a:p>
        </p:txBody>
      </p:sp>
    </p:spTree>
    <p:extLst>
      <p:ext uri="{BB962C8B-B14F-4D97-AF65-F5344CB8AC3E}">
        <p14:creationId xmlns:p14="http://schemas.microsoft.com/office/powerpoint/2010/main" val="18399821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2536</TotalTime>
  <Words>800</Words>
  <Application>Microsoft Office PowerPoint</Application>
  <PresentationFormat>On-screen Show (4:3)</PresentationFormat>
  <Paragraphs>135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Jurisprudence-II</vt:lpstr>
      <vt:lpstr>AGENDA</vt:lpstr>
      <vt:lpstr>introduction</vt:lpstr>
      <vt:lpstr>Definitions…</vt:lpstr>
      <vt:lpstr>Definition…</vt:lpstr>
      <vt:lpstr>Definition…</vt:lpstr>
      <vt:lpstr>Kinds of property</vt:lpstr>
      <vt:lpstr>                KINDS OF property …</vt:lpstr>
      <vt:lpstr>Kinds of property…..</vt:lpstr>
      <vt:lpstr>Kinds of property …</vt:lpstr>
      <vt:lpstr>Kinds of property …</vt:lpstr>
      <vt:lpstr> Modes of Acquisition of Property- </vt:lpstr>
      <vt:lpstr>Modes of Acquisition of Property…</vt:lpstr>
      <vt:lpstr>Modes of Acquisition of Property…</vt:lpstr>
      <vt:lpstr>Modes of Acquisition of Property…</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Prohibited means &amp; methods of warfare</dc:title>
  <dc:creator>hassan khalil</dc:creator>
  <cp:lastModifiedBy>Hassan Khalil</cp:lastModifiedBy>
  <cp:revision>128</cp:revision>
  <dcterms:created xsi:type="dcterms:W3CDTF">2006-08-16T00:00:00Z</dcterms:created>
  <dcterms:modified xsi:type="dcterms:W3CDTF">2020-05-13T19:36:45Z</dcterms:modified>
</cp:coreProperties>
</file>